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16" r:id="rId1"/>
  </p:sldMasterIdLst>
  <p:sldIdLst>
    <p:sldId id="257" r:id="rId2"/>
    <p:sldId id="287" r:id="rId3"/>
    <p:sldId id="272" r:id="rId4"/>
    <p:sldId id="259" r:id="rId5"/>
    <p:sldId id="273" r:id="rId6"/>
    <p:sldId id="270" r:id="rId7"/>
    <p:sldId id="271" r:id="rId8"/>
    <p:sldId id="278" r:id="rId9"/>
    <p:sldId id="274" r:id="rId10"/>
    <p:sldId id="277" r:id="rId11"/>
    <p:sldId id="276" r:id="rId12"/>
    <p:sldId id="279" r:id="rId13"/>
    <p:sldId id="282" r:id="rId14"/>
    <p:sldId id="281" r:id="rId15"/>
    <p:sldId id="283" r:id="rId16"/>
    <p:sldId id="280" r:id="rId17"/>
    <p:sldId id="262" r:id="rId18"/>
    <p:sldId id="285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49" autoAdjust="0"/>
    <p:restoredTop sz="94660"/>
  </p:normalViewPr>
  <p:slideViewPr>
    <p:cSldViewPr snapToGrid="0">
      <p:cViewPr varScale="1">
        <p:scale>
          <a:sx n="76" d="100"/>
          <a:sy n="76" d="100"/>
        </p:scale>
        <p:origin x="6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B3D700-6072-45FB-8398-AF7235CF0530}" type="doc">
      <dgm:prSet loTypeId="urn:diagrams.loki3.com/VaryingWidth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HK" altLang="en-US"/>
        </a:p>
      </dgm:t>
    </dgm:pt>
    <dgm:pt modelId="{6BC7CED9-7334-4EB4-BB4D-61FD1FC3E67C}">
      <dgm:prSet phldrT="[Text]" custT="1"/>
      <dgm:spPr/>
      <dgm:t>
        <a:bodyPr/>
        <a:lstStyle/>
        <a:p>
          <a:r>
            <a:rPr lang="en-US" altLang="zh-TW" sz="1600" b="1" dirty="0">
              <a:solidFill>
                <a:schemeClr val="tx1"/>
              </a:solidFill>
            </a:rPr>
            <a:t>1. </a:t>
          </a:r>
          <a:r>
            <a:rPr lang="zh-HK" sz="1600" b="1" dirty="0">
              <a:solidFill>
                <a:schemeClr val="tx1"/>
              </a:solidFill>
            </a:rPr>
            <a:t>符合道德地及負責任地使用、提供和互通資</a:t>
          </a:r>
          <a:r>
            <a:rPr lang="zh-TW" sz="1600" b="1" dirty="0">
              <a:solidFill>
                <a:schemeClr val="tx1"/>
              </a:solidFill>
            </a:rPr>
            <a:t>訊</a:t>
          </a:r>
          <a:endParaRPr lang="zh-HK" altLang="en-US" sz="1600" b="1" dirty="0">
            <a:solidFill>
              <a:schemeClr val="tx1"/>
            </a:solidFill>
          </a:endParaRPr>
        </a:p>
      </dgm:t>
    </dgm:pt>
    <dgm:pt modelId="{82838F1E-C0BC-4E61-A01B-1F79F3C2D255}" type="parTrans" cxnId="{7122C20A-85D0-4E67-8620-4A1DFEA9DBBB}">
      <dgm:prSet/>
      <dgm:spPr/>
      <dgm:t>
        <a:bodyPr/>
        <a:lstStyle/>
        <a:p>
          <a:endParaRPr lang="zh-HK" altLang="en-US" b="1">
            <a:solidFill>
              <a:schemeClr val="tx1"/>
            </a:solidFill>
          </a:endParaRPr>
        </a:p>
      </dgm:t>
    </dgm:pt>
    <dgm:pt modelId="{84DBB80F-A87A-4775-9298-9E983193EE98}" type="sibTrans" cxnId="{7122C20A-85D0-4E67-8620-4A1DFEA9DBBB}">
      <dgm:prSet/>
      <dgm:spPr/>
      <dgm:t>
        <a:bodyPr/>
        <a:lstStyle/>
        <a:p>
          <a:endParaRPr lang="zh-HK" altLang="en-US" b="1">
            <a:solidFill>
              <a:schemeClr val="tx1"/>
            </a:solidFill>
          </a:endParaRPr>
        </a:p>
      </dgm:t>
    </dgm:pt>
    <dgm:pt modelId="{E9D96DC2-0682-427D-A109-EEA7563A6B67}">
      <dgm:prSet phldrT="[Text]" custT="1"/>
      <dgm:spPr/>
      <dgm:t>
        <a:bodyPr/>
        <a:lstStyle/>
        <a:p>
          <a:r>
            <a:rPr lang="en-US" altLang="zh-TW" sz="1600" b="1" dirty="0">
              <a:solidFill>
                <a:schemeClr val="tx1"/>
              </a:solidFill>
            </a:rPr>
            <a:t>2. </a:t>
          </a:r>
          <a:r>
            <a:rPr lang="zh-HK" sz="1600" b="1" dirty="0">
              <a:solidFill>
                <a:schemeClr val="tx1"/>
              </a:solidFill>
            </a:rPr>
            <a:t>識別和定義對資</a:t>
          </a:r>
          <a:r>
            <a:rPr lang="zh-TW" sz="1600" b="1" dirty="0">
              <a:solidFill>
                <a:schemeClr val="tx1"/>
              </a:solidFill>
            </a:rPr>
            <a:t>訊</a:t>
          </a:r>
          <a:r>
            <a:rPr lang="zh-HK" sz="1600" b="1" dirty="0">
              <a:solidFill>
                <a:schemeClr val="tx1"/>
              </a:solidFill>
            </a:rPr>
            <a:t>的需求</a:t>
          </a:r>
          <a:endParaRPr lang="zh-HK" altLang="en-US" sz="1600" b="1" dirty="0">
            <a:solidFill>
              <a:schemeClr val="tx1"/>
            </a:solidFill>
          </a:endParaRPr>
        </a:p>
      </dgm:t>
    </dgm:pt>
    <dgm:pt modelId="{BFB89EF0-D7DC-4DF3-AF0B-72498EE41324}" type="parTrans" cxnId="{54B8B684-A401-4B1A-B51A-61EF6DEA6DCD}">
      <dgm:prSet/>
      <dgm:spPr/>
      <dgm:t>
        <a:bodyPr/>
        <a:lstStyle/>
        <a:p>
          <a:endParaRPr lang="zh-HK" altLang="en-US" b="1">
            <a:solidFill>
              <a:schemeClr val="tx1"/>
            </a:solidFill>
          </a:endParaRPr>
        </a:p>
      </dgm:t>
    </dgm:pt>
    <dgm:pt modelId="{3DA51E0E-B2D5-4683-AF77-F9CC32569AC6}" type="sibTrans" cxnId="{54B8B684-A401-4B1A-B51A-61EF6DEA6DCD}">
      <dgm:prSet/>
      <dgm:spPr/>
      <dgm:t>
        <a:bodyPr/>
        <a:lstStyle/>
        <a:p>
          <a:endParaRPr lang="zh-HK" altLang="en-US" b="1">
            <a:solidFill>
              <a:schemeClr val="tx1"/>
            </a:solidFill>
          </a:endParaRPr>
        </a:p>
      </dgm:t>
    </dgm:pt>
    <dgm:pt modelId="{C081C721-DCF2-475D-A920-DAF45CA442D2}">
      <dgm:prSet phldrT="[Text]" custT="1"/>
      <dgm:spPr/>
      <dgm:t>
        <a:bodyPr/>
        <a:lstStyle/>
        <a:p>
          <a:r>
            <a:rPr lang="en-US" altLang="zh-TW" sz="1600" b="1">
              <a:solidFill>
                <a:schemeClr val="tx1"/>
              </a:solidFill>
            </a:rPr>
            <a:t>3. </a:t>
          </a:r>
          <a:r>
            <a:rPr lang="zh-HK" sz="1600" b="1">
              <a:solidFill>
                <a:schemeClr val="tx1"/>
              </a:solidFill>
            </a:rPr>
            <a:t>找出和獲取相關的資</a:t>
          </a:r>
          <a:r>
            <a:rPr lang="zh-TW" sz="1600" b="1">
              <a:solidFill>
                <a:schemeClr val="tx1"/>
              </a:solidFill>
            </a:rPr>
            <a:t>訊</a:t>
          </a:r>
          <a:endParaRPr lang="zh-HK" altLang="en-US" sz="1600" b="1" dirty="0">
            <a:solidFill>
              <a:schemeClr val="tx1"/>
            </a:solidFill>
          </a:endParaRPr>
        </a:p>
      </dgm:t>
    </dgm:pt>
    <dgm:pt modelId="{053A8E37-B7CB-4CC8-996E-357220A177EC}" type="parTrans" cxnId="{6404BA26-B095-44E8-8A75-4F4BC0740310}">
      <dgm:prSet/>
      <dgm:spPr/>
      <dgm:t>
        <a:bodyPr/>
        <a:lstStyle/>
        <a:p>
          <a:endParaRPr lang="zh-HK" altLang="en-US" b="1">
            <a:solidFill>
              <a:schemeClr val="tx1"/>
            </a:solidFill>
          </a:endParaRPr>
        </a:p>
      </dgm:t>
    </dgm:pt>
    <dgm:pt modelId="{F27C0499-3095-405B-A367-5BCD5B58B0E4}" type="sibTrans" cxnId="{6404BA26-B095-44E8-8A75-4F4BC0740310}">
      <dgm:prSet/>
      <dgm:spPr/>
      <dgm:t>
        <a:bodyPr/>
        <a:lstStyle/>
        <a:p>
          <a:endParaRPr lang="zh-HK" altLang="en-US" b="1">
            <a:solidFill>
              <a:schemeClr val="tx1"/>
            </a:solidFill>
          </a:endParaRPr>
        </a:p>
      </dgm:t>
    </dgm:pt>
    <dgm:pt modelId="{48D4A077-DA3E-4A28-B192-5D7A8D3DD81F}">
      <dgm:prSet custT="1"/>
      <dgm:spPr/>
      <dgm:t>
        <a:bodyPr/>
        <a:lstStyle/>
        <a:p>
          <a:r>
            <a:rPr lang="en-US" altLang="zh-TW" sz="1600" b="1">
              <a:solidFill>
                <a:schemeClr val="tx1"/>
              </a:solidFill>
            </a:rPr>
            <a:t>6. </a:t>
          </a:r>
          <a:r>
            <a:rPr lang="zh-HK" sz="1600" b="1">
              <a:solidFill>
                <a:schemeClr val="tx1"/>
              </a:solidFill>
            </a:rPr>
            <a:t>能夠運用資</a:t>
          </a:r>
          <a:r>
            <a:rPr lang="zh-TW" sz="1600" b="1">
              <a:solidFill>
                <a:schemeClr val="tx1"/>
              </a:solidFill>
            </a:rPr>
            <a:t>訊</a:t>
          </a:r>
          <a:r>
            <a:rPr lang="zh-HK" sz="1600" b="1">
              <a:solidFill>
                <a:schemeClr val="tx1"/>
              </a:solidFill>
            </a:rPr>
            <a:t>科技處理資</a:t>
          </a:r>
          <a:r>
            <a:rPr lang="zh-TW" sz="1600" b="1">
              <a:solidFill>
                <a:schemeClr val="tx1"/>
              </a:solidFill>
            </a:rPr>
            <a:t>訊</a:t>
          </a:r>
          <a:r>
            <a:rPr lang="zh-HK" sz="1600" b="1">
              <a:solidFill>
                <a:schemeClr val="tx1"/>
              </a:solidFill>
            </a:rPr>
            <a:t>及建立內容</a:t>
          </a:r>
          <a:endParaRPr lang="zh-HK" altLang="en-US" sz="1600" b="1" dirty="0">
            <a:solidFill>
              <a:schemeClr val="tx1"/>
            </a:solidFill>
          </a:endParaRPr>
        </a:p>
      </dgm:t>
    </dgm:pt>
    <dgm:pt modelId="{59A7B833-12ED-4A2D-9169-48D028EB34C7}" type="parTrans" cxnId="{AF33FD0B-3220-44C7-B969-EBCC96E83C7F}">
      <dgm:prSet/>
      <dgm:spPr/>
      <dgm:t>
        <a:bodyPr/>
        <a:lstStyle/>
        <a:p>
          <a:endParaRPr lang="zh-HK" altLang="en-US" b="1">
            <a:solidFill>
              <a:schemeClr val="tx1"/>
            </a:solidFill>
          </a:endParaRPr>
        </a:p>
      </dgm:t>
    </dgm:pt>
    <dgm:pt modelId="{7E8FF4C3-6216-40D7-84F8-1CE48ACAF195}" type="sibTrans" cxnId="{AF33FD0B-3220-44C7-B969-EBCC96E83C7F}">
      <dgm:prSet/>
      <dgm:spPr/>
      <dgm:t>
        <a:bodyPr/>
        <a:lstStyle/>
        <a:p>
          <a:endParaRPr lang="zh-HK" altLang="en-US" b="1">
            <a:solidFill>
              <a:schemeClr val="tx1"/>
            </a:solidFill>
          </a:endParaRPr>
        </a:p>
      </dgm:t>
    </dgm:pt>
    <dgm:pt modelId="{C226E3B6-8F38-4E7D-90EB-33D50E17AD3A}">
      <dgm:prSet custT="1"/>
      <dgm:spPr/>
      <dgm:t>
        <a:bodyPr/>
        <a:lstStyle/>
        <a:p>
          <a:r>
            <a:rPr lang="en-US" altLang="zh-TW" sz="1600" b="1" dirty="0">
              <a:solidFill>
                <a:schemeClr val="tx1"/>
              </a:solidFill>
            </a:rPr>
            <a:t>4. </a:t>
          </a:r>
          <a:r>
            <a:rPr lang="zh-HK" sz="1600" b="1" dirty="0">
              <a:solidFill>
                <a:schemeClr val="tx1"/>
              </a:solidFill>
            </a:rPr>
            <a:t>評估資</a:t>
          </a:r>
          <a:r>
            <a:rPr lang="zh-TW" sz="1600" b="1" dirty="0">
              <a:solidFill>
                <a:schemeClr val="tx1"/>
              </a:solidFill>
            </a:rPr>
            <a:t>訊</a:t>
          </a:r>
          <a:r>
            <a:rPr lang="zh-HK" sz="1600" b="1" dirty="0">
              <a:solidFill>
                <a:schemeClr val="tx1"/>
              </a:solidFill>
            </a:rPr>
            <a:t>和資</a:t>
          </a:r>
          <a:r>
            <a:rPr lang="zh-TW" sz="1600" b="1" dirty="0">
              <a:solidFill>
                <a:schemeClr val="tx1"/>
              </a:solidFill>
            </a:rPr>
            <a:t>訊</a:t>
          </a:r>
          <a:r>
            <a:rPr lang="zh-HK" sz="1600" b="1" dirty="0">
              <a:solidFill>
                <a:schemeClr val="tx1"/>
              </a:solidFill>
            </a:rPr>
            <a:t>提供者的權</a:t>
          </a:r>
          <a:r>
            <a:rPr lang="zh-TW" sz="1600" b="1" dirty="0">
              <a:solidFill>
                <a:schemeClr val="tx1"/>
              </a:solidFill>
            </a:rPr>
            <a:t>威</a:t>
          </a:r>
          <a:r>
            <a:rPr lang="zh-HK" sz="1600" b="1" dirty="0">
              <a:solidFill>
                <a:schemeClr val="tx1"/>
              </a:solidFill>
            </a:rPr>
            <a:t>、公信力及可靠性</a:t>
          </a:r>
          <a:endParaRPr lang="zh-HK" altLang="en-US" sz="1600" b="1" dirty="0">
            <a:solidFill>
              <a:schemeClr val="tx1"/>
            </a:solidFill>
          </a:endParaRPr>
        </a:p>
      </dgm:t>
    </dgm:pt>
    <dgm:pt modelId="{76AE3488-23D0-47B9-A4DC-7C60257B96DB}" type="parTrans" cxnId="{872804F7-03CA-4E6B-9EA1-272E680075B4}">
      <dgm:prSet/>
      <dgm:spPr/>
      <dgm:t>
        <a:bodyPr/>
        <a:lstStyle/>
        <a:p>
          <a:endParaRPr lang="zh-HK" altLang="en-US" b="1">
            <a:solidFill>
              <a:schemeClr val="tx1"/>
            </a:solidFill>
          </a:endParaRPr>
        </a:p>
      </dgm:t>
    </dgm:pt>
    <dgm:pt modelId="{BCE10387-8C1C-49D1-A1B6-E50E91128DDE}" type="sibTrans" cxnId="{872804F7-03CA-4E6B-9EA1-272E680075B4}">
      <dgm:prSet/>
      <dgm:spPr/>
      <dgm:t>
        <a:bodyPr/>
        <a:lstStyle/>
        <a:p>
          <a:endParaRPr lang="zh-HK" altLang="en-US" b="1">
            <a:solidFill>
              <a:schemeClr val="tx1"/>
            </a:solidFill>
          </a:endParaRPr>
        </a:p>
      </dgm:t>
    </dgm:pt>
    <dgm:pt modelId="{FE9DB49E-27F2-496A-8F6C-85479A9826BB}">
      <dgm:prSet custT="1"/>
      <dgm:spPr/>
      <dgm:t>
        <a:bodyPr/>
        <a:lstStyle/>
        <a:p>
          <a:r>
            <a:rPr lang="en-US" altLang="zh-TW" sz="1600" b="1">
              <a:solidFill>
                <a:schemeClr val="tx1"/>
              </a:solidFill>
            </a:rPr>
            <a:t>7. </a:t>
          </a:r>
          <a:r>
            <a:rPr lang="zh-HK" sz="1600" b="1">
              <a:solidFill>
                <a:schemeClr val="tx1"/>
              </a:solidFill>
            </a:rPr>
            <a:t>認識社會上資</a:t>
          </a:r>
          <a:r>
            <a:rPr lang="zh-TW" sz="1600" b="1">
              <a:solidFill>
                <a:schemeClr val="tx1"/>
              </a:solidFill>
            </a:rPr>
            <a:t>訊</a:t>
          </a:r>
          <a:r>
            <a:rPr lang="zh-HK" sz="1600" b="1">
              <a:solidFill>
                <a:schemeClr val="tx1"/>
              </a:solidFill>
            </a:rPr>
            <a:t>提供者</a:t>
          </a:r>
          <a:r>
            <a:rPr lang="en-US" sz="1600" b="1">
              <a:solidFill>
                <a:schemeClr val="tx1"/>
              </a:solidFill>
            </a:rPr>
            <a:t>(</a:t>
          </a:r>
          <a:r>
            <a:rPr lang="zh-HK" sz="1600" b="1">
              <a:solidFill>
                <a:schemeClr val="tx1"/>
              </a:solidFill>
            </a:rPr>
            <a:t>例如圖書館、博物館、互聯網</a:t>
          </a:r>
          <a:r>
            <a:rPr lang="en-US" sz="1600" b="1">
              <a:solidFill>
                <a:schemeClr val="tx1"/>
              </a:solidFill>
            </a:rPr>
            <a:t>)</a:t>
          </a:r>
          <a:r>
            <a:rPr lang="zh-HK" sz="1600" b="1">
              <a:solidFill>
                <a:schemeClr val="tx1"/>
              </a:solidFill>
            </a:rPr>
            <a:t>的角色和功能</a:t>
          </a:r>
          <a:endParaRPr lang="zh-HK" altLang="en-US" sz="1600" b="1" dirty="0">
            <a:solidFill>
              <a:schemeClr val="tx1"/>
            </a:solidFill>
          </a:endParaRPr>
        </a:p>
      </dgm:t>
    </dgm:pt>
    <dgm:pt modelId="{8995909E-F34A-4C6E-BECC-526640D7E548}" type="parTrans" cxnId="{1942B566-111A-43C1-83C8-62DA92AA3EA0}">
      <dgm:prSet/>
      <dgm:spPr/>
      <dgm:t>
        <a:bodyPr/>
        <a:lstStyle/>
        <a:p>
          <a:endParaRPr lang="zh-HK" altLang="en-US" b="1">
            <a:solidFill>
              <a:schemeClr val="tx1"/>
            </a:solidFill>
          </a:endParaRPr>
        </a:p>
      </dgm:t>
    </dgm:pt>
    <dgm:pt modelId="{E87B29FF-0747-46DC-A80C-AE03F1C5FF5B}" type="sibTrans" cxnId="{1942B566-111A-43C1-83C8-62DA92AA3EA0}">
      <dgm:prSet/>
      <dgm:spPr/>
      <dgm:t>
        <a:bodyPr/>
        <a:lstStyle/>
        <a:p>
          <a:endParaRPr lang="zh-HK" altLang="en-US" b="1">
            <a:solidFill>
              <a:schemeClr val="tx1"/>
            </a:solidFill>
          </a:endParaRPr>
        </a:p>
      </dgm:t>
    </dgm:pt>
    <dgm:pt modelId="{069FAAC2-839C-4A79-95A1-6DF44CA466C1}">
      <dgm:prSet custT="1"/>
      <dgm:spPr/>
      <dgm:t>
        <a:bodyPr/>
        <a:lstStyle/>
        <a:p>
          <a:r>
            <a:rPr lang="en-US" altLang="zh-TW" sz="1600" b="1">
              <a:solidFill>
                <a:schemeClr val="tx1"/>
              </a:solidFill>
            </a:rPr>
            <a:t>5. </a:t>
          </a:r>
          <a:r>
            <a:rPr lang="zh-HK" sz="1600" b="1">
              <a:solidFill>
                <a:schemeClr val="tx1"/>
              </a:solidFill>
            </a:rPr>
            <a:t>提取和整理資</a:t>
          </a:r>
          <a:r>
            <a:rPr lang="zh-TW" sz="1600" b="1">
              <a:solidFill>
                <a:schemeClr val="tx1"/>
              </a:solidFill>
            </a:rPr>
            <a:t>訊</a:t>
          </a:r>
          <a:r>
            <a:rPr lang="zh-HK" sz="1600" b="1">
              <a:solidFill>
                <a:schemeClr val="tx1"/>
              </a:solidFill>
            </a:rPr>
            <a:t>以及產生新意念</a:t>
          </a:r>
          <a:endParaRPr lang="zh-HK" altLang="en-US" sz="1600" b="1" dirty="0">
            <a:solidFill>
              <a:schemeClr val="tx1"/>
            </a:solidFill>
          </a:endParaRPr>
        </a:p>
      </dgm:t>
    </dgm:pt>
    <dgm:pt modelId="{5D650B22-01BA-4149-B592-6C17657A2656}" type="parTrans" cxnId="{77112859-91DC-4530-9B6E-52E744F3603D}">
      <dgm:prSet/>
      <dgm:spPr/>
      <dgm:t>
        <a:bodyPr/>
        <a:lstStyle/>
        <a:p>
          <a:endParaRPr lang="zh-HK" altLang="en-US" b="1">
            <a:solidFill>
              <a:schemeClr val="tx1"/>
            </a:solidFill>
          </a:endParaRPr>
        </a:p>
      </dgm:t>
    </dgm:pt>
    <dgm:pt modelId="{07B63DEE-336E-4D5B-8275-6C574AEA4565}" type="sibTrans" cxnId="{77112859-91DC-4530-9B6E-52E744F3603D}">
      <dgm:prSet/>
      <dgm:spPr/>
      <dgm:t>
        <a:bodyPr/>
        <a:lstStyle/>
        <a:p>
          <a:endParaRPr lang="zh-HK" altLang="en-US" b="1">
            <a:solidFill>
              <a:schemeClr val="tx1"/>
            </a:solidFill>
          </a:endParaRPr>
        </a:p>
      </dgm:t>
    </dgm:pt>
    <dgm:pt modelId="{E564A48D-9749-4ABB-9562-B81F537E8C91}">
      <dgm:prSet custT="1"/>
      <dgm:spPr/>
      <dgm:t>
        <a:bodyPr/>
        <a:lstStyle/>
        <a:p>
          <a:r>
            <a:rPr lang="en-US" altLang="zh-TW" sz="1600" b="1">
              <a:solidFill>
                <a:schemeClr val="tx1"/>
              </a:solidFill>
            </a:rPr>
            <a:t>8. </a:t>
          </a:r>
          <a:r>
            <a:rPr lang="zh-HK" sz="1600" b="1">
              <a:solidFill>
                <a:schemeClr val="tx1"/>
              </a:solidFill>
            </a:rPr>
            <a:t>認識能獲取可靠資</a:t>
          </a:r>
          <a:r>
            <a:rPr lang="zh-TW" sz="1600" b="1">
              <a:solidFill>
                <a:schemeClr val="tx1"/>
              </a:solidFill>
            </a:rPr>
            <a:t>訊</a:t>
          </a:r>
          <a:r>
            <a:rPr lang="zh-HK" sz="1600" b="1">
              <a:solidFill>
                <a:schemeClr val="tx1"/>
              </a:solidFill>
            </a:rPr>
            <a:t>的條件</a:t>
          </a:r>
          <a:endParaRPr lang="zh-HK" altLang="en-US" sz="1600" b="1" dirty="0">
            <a:solidFill>
              <a:schemeClr val="tx1"/>
            </a:solidFill>
          </a:endParaRPr>
        </a:p>
      </dgm:t>
    </dgm:pt>
    <dgm:pt modelId="{CFF4E21F-0729-4D71-81A1-94D78F219B46}" type="parTrans" cxnId="{3EC72265-66CF-482A-B458-603FD83FD56E}">
      <dgm:prSet/>
      <dgm:spPr/>
      <dgm:t>
        <a:bodyPr/>
        <a:lstStyle/>
        <a:p>
          <a:endParaRPr lang="zh-HK" altLang="en-US" b="1">
            <a:solidFill>
              <a:schemeClr val="tx1"/>
            </a:solidFill>
          </a:endParaRPr>
        </a:p>
      </dgm:t>
    </dgm:pt>
    <dgm:pt modelId="{B0FC0EE1-D204-4C53-8EA8-7D1ABBF11508}" type="sibTrans" cxnId="{3EC72265-66CF-482A-B458-603FD83FD56E}">
      <dgm:prSet/>
      <dgm:spPr/>
      <dgm:t>
        <a:bodyPr/>
        <a:lstStyle/>
        <a:p>
          <a:endParaRPr lang="zh-HK" altLang="en-US" b="1">
            <a:solidFill>
              <a:schemeClr val="tx1"/>
            </a:solidFill>
          </a:endParaRPr>
        </a:p>
      </dgm:t>
    </dgm:pt>
    <dgm:pt modelId="{B0BF4ED4-BE75-4502-A19C-76E1F3F8A3BB}" type="pres">
      <dgm:prSet presAssocID="{61B3D700-6072-45FB-8398-AF7235CF0530}" presName="Name0" presStyleCnt="0">
        <dgm:presLayoutVars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FE03E830-971E-4942-9EC8-1D48FCB7483E}" type="pres">
      <dgm:prSet presAssocID="{6BC7CED9-7334-4EB4-BB4D-61FD1FC3E67C}" presName="text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AD0227D-B2C7-4C26-9B32-82162CDE048F}" type="pres">
      <dgm:prSet presAssocID="{84DBB80F-A87A-4775-9298-9E983193EE98}" presName="space" presStyleCnt="0"/>
      <dgm:spPr/>
    </dgm:pt>
    <dgm:pt modelId="{8A320018-D67C-4FF4-8B9D-9AA36626C954}" type="pres">
      <dgm:prSet presAssocID="{E9D96DC2-0682-427D-A109-EEA7563A6B67}" presName="text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2FF420E-2735-431D-AC18-03C111AD1280}" type="pres">
      <dgm:prSet presAssocID="{3DA51E0E-B2D5-4683-AF77-F9CC32569AC6}" presName="space" presStyleCnt="0"/>
      <dgm:spPr/>
    </dgm:pt>
    <dgm:pt modelId="{948D4A2C-7870-40F8-8160-2120029C7D7C}" type="pres">
      <dgm:prSet presAssocID="{C081C721-DCF2-475D-A920-DAF45CA442D2}" presName="text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78267BA-F033-4917-999A-050771207F3F}" type="pres">
      <dgm:prSet presAssocID="{F27C0499-3095-405B-A367-5BCD5B58B0E4}" presName="space" presStyleCnt="0"/>
      <dgm:spPr/>
    </dgm:pt>
    <dgm:pt modelId="{B2E51CB0-A248-49EA-89F5-22281AD9805A}" type="pres">
      <dgm:prSet presAssocID="{C226E3B6-8F38-4E7D-90EB-33D50E17AD3A}" presName="text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D46F597-1792-4596-91F5-2B8EBFE0F136}" type="pres">
      <dgm:prSet presAssocID="{BCE10387-8C1C-49D1-A1B6-E50E91128DDE}" presName="space" presStyleCnt="0"/>
      <dgm:spPr/>
    </dgm:pt>
    <dgm:pt modelId="{F7BEC7C1-3171-421E-A2B5-C295FF599663}" type="pres">
      <dgm:prSet presAssocID="{069FAAC2-839C-4A79-95A1-6DF44CA466C1}" presName="text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203D8FE-92A5-4F51-A4C5-8D3A517D8388}" type="pres">
      <dgm:prSet presAssocID="{07B63DEE-336E-4D5B-8275-6C574AEA4565}" presName="space" presStyleCnt="0"/>
      <dgm:spPr/>
    </dgm:pt>
    <dgm:pt modelId="{14185DC6-308E-4AF7-91A7-3930F996C21E}" type="pres">
      <dgm:prSet presAssocID="{48D4A077-DA3E-4A28-B192-5D7A8D3DD81F}" presName="text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2BE2291-F023-4B57-A9BF-C1A23758316A}" type="pres">
      <dgm:prSet presAssocID="{7E8FF4C3-6216-40D7-84F8-1CE48ACAF195}" presName="space" presStyleCnt="0"/>
      <dgm:spPr/>
    </dgm:pt>
    <dgm:pt modelId="{C1895BB0-5967-4365-BC22-58EE42BB62DA}" type="pres">
      <dgm:prSet presAssocID="{FE9DB49E-27F2-496A-8F6C-85479A9826BB}" presName="text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D236DBD-9270-4CE4-81B6-397C8993F267}" type="pres">
      <dgm:prSet presAssocID="{E87B29FF-0747-46DC-A80C-AE03F1C5FF5B}" presName="space" presStyleCnt="0"/>
      <dgm:spPr/>
    </dgm:pt>
    <dgm:pt modelId="{744AA022-83A8-41CD-81BC-FF6477E01231}" type="pres">
      <dgm:prSet presAssocID="{E564A48D-9749-4ABB-9562-B81F537E8C91}" presName="text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6404BA26-B095-44E8-8A75-4F4BC0740310}" srcId="{61B3D700-6072-45FB-8398-AF7235CF0530}" destId="{C081C721-DCF2-475D-A920-DAF45CA442D2}" srcOrd="2" destOrd="0" parTransId="{053A8E37-B7CB-4CC8-996E-357220A177EC}" sibTransId="{F27C0499-3095-405B-A367-5BCD5B58B0E4}"/>
    <dgm:cxn modelId="{54B8B684-A401-4B1A-B51A-61EF6DEA6DCD}" srcId="{61B3D700-6072-45FB-8398-AF7235CF0530}" destId="{E9D96DC2-0682-427D-A109-EEA7563A6B67}" srcOrd="1" destOrd="0" parTransId="{BFB89EF0-D7DC-4DF3-AF0B-72498EE41324}" sibTransId="{3DA51E0E-B2D5-4683-AF77-F9CC32569AC6}"/>
    <dgm:cxn modelId="{A829849E-CE04-4345-B299-D9F9573D1FD1}" type="presOf" srcId="{48D4A077-DA3E-4A28-B192-5D7A8D3DD81F}" destId="{14185DC6-308E-4AF7-91A7-3930F996C21E}" srcOrd="0" destOrd="0" presId="urn:diagrams.loki3.com/VaryingWidthList"/>
    <dgm:cxn modelId="{872804F7-03CA-4E6B-9EA1-272E680075B4}" srcId="{61B3D700-6072-45FB-8398-AF7235CF0530}" destId="{C226E3B6-8F38-4E7D-90EB-33D50E17AD3A}" srcOrd="3" destOrd="0" parTransId="{76AE3488-23D0-47B9-A4DC-7C60257B96DB}" sibTransId="{BCE10387-8C1C-49D1-A1B6-E50E91128DDE}"/>
    <dgm:cxn modelId="{7122C20A-85D0-4E67-8620-4A1DFEA9DBBB}" srcId="{61B3D700-6072-45FB-8398-AF7235CF0530}" destId="{6BC7CED9-7334-4EB4-BB4D-61FD1FC3E67C}" srcOrd="0" destOrd="0" parTransId="{82838F1E-C0BC-4E61-A01B-1F79F3C2D255}" sibTransId="{84DBB80F-A87A-4775-9298-9E983193EE98}"/>
    <dgm:cxn modelId="{FC026144-EEDE-41F9-905E-9E99391C7C74}" type="presOf" srcId="{069FAAC2-839C-4A79-95A1-6DF44CA466C1}" destId="{F7BEC7C1-3171-421E-A2B5-C295FF599663}" srcOrd="0" destOrd="0" presId="urn:diagrams.loki3.com/VaryingWidthList"/>
    <dgm:cxn modelId="{E64C93AB-75DD-4795-8686-30A9ADC38E28}" type="presOf" srcId="{C226E3B6-8F38-4E7D-90EB-33D50E17AD3A}" destId="{B2E51CB0-A248-49EA-89F5-22281AD9805A}" srcOrd="0" destOrd="0" presId="urn:diagrams.loki3.com/VaryingWidthList"/>
    <dgm:cxn modelId="{1942B566-111A-43C1-83C8-62DA92AA3EA0}" srcId="{61B3D700-6072-45FB-8398-AF7235CF0530}" destId="{FE9DB49E-27F2-496A-8F6C-85479A9826BB}" srcOrd="6" destOrd="0" parTransId="{8995909E-F34A-4C6E-BECC-526640D7E548}" sibTransId="{E87B29FF-0747-46DC-A80C-AE03F1C5FF5B}"/>
    <dgm:cxn modelId="{7F7366DE-4B74-40C1-B05E-D0C62FB5EBB1}" type="presOf" srcId="{6BC7CED9-7334-4EB4-BB4D-61FD1FC3E67C}" destId="{FE03E830-971E-4942-9EC8-1D48FCB7483E}" srcOrd="0" destOrd="0" presId="urn:diagrams.loki3.com/VaryingWidthList"/>
    <dgm:cxn modelId="{21DEA014-2F85-48A4-B783-324062840225}" type="presOf" srcId="{61B3D700-6072-45FB-8398-AF7235CF0530}" destId="{B0BF4ED4-BE75-4502-A19C-76E1F3F8A3BB}" srcOrd="0" destOrd="0" presId="urn:diagrams.loki3.com/VaryingWidthList"/>
    <dgm:cxn modelId="{77112859-91DC-4530-9B6E-52E744F3603D}" srcId="{61B3D700-6072-45FB-8398-AF7235CF0530}" destId="{069FAAC2-839C-4A79-95A1-6DF44CA466C1}" srcOrd="4" destOrd="0" parTransId="{5D650B22-01BA-4149-B592-6C17657A2656}" sibTransId="{07B63DEE-336E-4D5B-8275-6C574AEA4565}"/>
    <dgm:cxn modelId="{AF33FD0B-3220-44C7-B969-EBCC96E83C7F}" srcId="{61B3D700-6072-45FB-8398-AF7235CF0530}" destId="{48D4A077-DA3E-4A28-B192-5D7A8D3DD81F}" srcOrd="5" destOrd="0" parTransId="{59A7B833-12ED-4A2D-9169-48D028EB34C7}" sibTransId="{7E8FF4C3-6216-40D7-84F8-1CE48ACAF195}"/>
    <dgm:cxn modelId="{3EC72265-66CF-482A-B458-603FD83FD56E}" srcId="{61B3D700-6072-45FB-8398-AF7235CF0530}" destId="{E564A48D-9749-4ABB-9562-B81F537E8C91}" srcOrd="7" destOrd="0" parTransId="{CFF4E21F-0729-4D71-81A1-94D78F219B46}" sibTransId="{B0FC0EE1-D204-4C53-8EA8-7D1ABBF11508}"/>
    <dgm:cxn modelId="{88EC063E-30D7-438F-B870-D677AFBC7D31}" type="presOf" srcId="{C081C721-DCF2-475D-A920-DAF45CA442D2}" destId="{948D4A2C-7870-40F8-8160-2120029C7D7C}" srcOrd="0" destOrd="0" presId="urn:diagrams.loki3.com/VaryingWidthList"/>
    <dgm:cxn modelId="{E3B892A0-1277-4B45-8D38-C9B3D3C45168}" type="presOf" srcId="{FE9DB49E-27F2-496A-8F6C-85479A9826BB}" destId="{C1895BB0-5967-4365-BC22-58EE42BB62DA}" srcOrd="0" destOrd="0" presId="urn:diagrams.loki3.com/VaryingWidthList"/>
    <dgm:cxn modelId="{DE3A88DA-CF9A-4562-BA03-336DC0C79267}" type="presOf" srcId="{E9D96DC2-0682-427D-A109-EEA7563A6B67}" destId="{8A320018-D67C-4FF4-8B9D-9AA36626C954}" srcOrd="0" destOrd="0" presId="urn:diagrams.loki3.com/VaryingWidthList"/>
    <dgm:cxn modelId="{CD2A7849-6178-4D2E-9122-44F9A5E56DA6}" type="presOf" srcId="{E564A48D-9749-4ABB-9562-B81F537E8C91}" destId="{744AA022-83A8-41CD-81BC-FF6477E01231}" srcOrd="0" destOrd="0" presId="urn:diagrams.loki3.com/VaryingWidthList"/>
    <dgm:cxn modelId="{D792BE2D-EFE2-4889-9AFE-4111B1DFCE9B}" type="presParOf" srcId="{B0BF4ED4-BE75-4502-A19C-76E1F3F8A3BB}" destId="{FE03E830-971E-4942-9EC8-1D48FCB7483E}" srcOrd="0" destOrd="0" presId="urn:diagrams.loki3.com/VaryingWidthList"/>
    <dgm:cxn modelId="{E0BC48EF-EC37-4C5C-B12A-153E68258B26}" type="presParOf" srcId="{B0BF4ED4-BE75-4502-A19C-76E1F3F8A3BB}" destId="{1AD0227D-B2C7-4C26-9B32-82162CDE048F}" srcOrd="1" destOrd="0" presId="urn:diagrams.loki3.com/VaryingWidthList"/>
    <dgm:cxn modelId="{C4AD832A-BB5F-4EB0-9F0C-EEBC13328FD7}" type="presParOf" srcId="{B0BF4ED4-BE75-4502-A19C-76E1F3F8A3BB}" destId="{8A320018-D67C-4FF4-8B9D-9AA36626C954}" srcOrd="2" destOrd="0" presId="urn:diagrams.loki3.com/VaryingWidthList"/>
    <dgm:cxn modelId="{3C0B1526-CF41-4BAA-93C0-921D4BF8519B}" type="presParOf" srcId="{B0BF4ED4-BE75-4502-A19C-76E1F3F8A3BB}" destId="{22FF420E-2735-431D-AC18-03C111AD1280}" srcOrd="3" destOrd="0" presId="urn:diagrams.loki3.com/VaryingWidthList"/>
    <dgm:cxn modelId="{548F9C75-7E27-4792-A897-385DCF41469C}" type="presParOf" srcId="{B0BF4ED4-BE75-4502-A19C-76E1F3F8A3BB}" destId="{948D4A2C-7870-40F8-8160-2120029C7D7C}" srcOrd="4" destOrd="0" presId="urn:diagrams.loki3.com/VaryingWidthList"/>
    <dgm:cxn modelId="{B032B23B-39CA-44D8-85FB-D69F89AE283F}" type="presParOf" srcId="{B0BF4ED4-BE75-4502-A19C-76E1F3F8A3BB}" destId="{678267BA-F033-4917-999A-050771207F3F}" srcOrd="5" destOrd="0" presId="urn:diagrams.loki3.com/VaryingWidthList"/>
    <dgm:cxn modelId="{90F72110-0264-438B-883E-E6F0A9AD200B}" type="presParOf" srcId="{B0BF4ED4-BE75-4502-A19C-76E1F3F8A3BB}" destId="{B2E51CB0-A248-49EA-89F5-22281AD9805A}" srcOrd="6" destOrd="0" presId="urn:diagrams.loki3.com/VaryingWidthList"/>
    <dgm:cxn modelId="{1C5A03F6-0183-47FA-9731-0A37127F93D5}" type="presParOf" srcId="{B0BF4ED4-BE75-4502-A19C-76E1F3F8A3BB}" destId="{3D46F597-1792-4596-91F5-2B8EBFE0F136}" srcOrd="7" destOrd="0" presId="urn:diagrams.loki3.com/VaryingWidthList"/>
    <dgm:cxn modelId="{5FBE8A6E-B2CE-436E-AB6E-8011F16589C7}" type="presParOf" srcId="{B0BF4ED4-BE75-4502-A19C-76E1F3F8A3BB}" destId="{F7BEC7C1-3171-421E-A2B5-C295FF599663}" srcOrd="8" destOrd="0" presId="urn:diagrams.loki3.com/VaryingWidthList"/>
    <dgm:cxn modelId="{27468C2B-EC00-4853-B1CA-CCC71B514CFA}" type="presParOf" srcId="{B0BF4ED4-BE75-4502-A19C-76E1F3F8A3BB}" destId="{B203D8FE-92A5-4F51-A4C5-8D3A517D8388}" srcOrd="9" destOrd="0" presId="urn:diagrams.loki3.com/VaryingWidthList"/>
    <dgm:cxn modelId="{98E5BA46-6989-4ED7-A30A-BB736CD73207}" type="presParOf" srcId="{B0BF4ED4-BE75-4502-A19C-76E1F3F8A3BB}" destId="{14185DC6-308E-4AF7-91A7-3930F996C21E}" srcOrd="10" destOrd="0" presId="urn:diagrams.loki3.com/VaryingWidthList"/>
    <dgm:cxn modelId="{1044AEE3-66B6-45C3-AB22-B19ABC38EF2C}" type="presParOf" srcId="{B0BF4ED4-BE75-4502-A19C-76E1F3F8A3BB}" destId="{F2BE2291-F023-4B57-A9BF-C1A23758316A}" srcOrd="11" destOrd="0" presId="urn:diagrams.loki3.com/VaryingWidthList"/>
    <dgm:cxn modelId="{1847D478-E31C-42CB-9217-C45D0A1CC3B6}" type="presParOf" srcId="{B0BF4ED4-BE75-4502-A19C-76E1F3F8A3BB}" destId="{C1895BB0-5967-4365-BC22-58EE42BB62DA}" srcOrd="12" destOrd="0" presId="urn:diagrams.loki3.com/VaryingWidthList"/>
    <dgm:cxn modelId="{18DB825A-012F-45AD-B451-17D39298B18A}" type="presParOf" srcId="{B0BF4ED4-BE75-4502-A19C-76E1F3F8A3BB}" destId="{2D236DBD-9270-4CE4-81B6-397C8993F267}" srcOrd="13" destOrd="0" presId="urn:diagrams.loki3.com/VaryingWidthList"/>
    <dgm:cxn modelId="{1C7352E7-2D31-41D8-B97F-B676C18E4477}" type="presParOf" srcId="{B0BF4ED4-BE75-4502-A19C-76E1F3F8A3BB}" destId="{744AA022-83A8-41CD-81BC-FF6477E01231}" srcOrd="14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03E830-971E-4942-9EC8-1D48FCB7483E}">
      <dsp:nvSpPr>
        <dsp:cNvPr id="0" name=""/>
        <dsp:cNvSpPr/>
      </dsp:nvSpPr>
      <dsp:spPr>
        <a:xfrm>
          <a:off x="3151557" y="204"/>
          <a:ext cx="4410000" cy="61847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600" b="1" kern="1200" dirty="0">
              <a:solidFill>
                <a:schemeClr val="tx1"/>
              </a:solidFill>
            </a:rPr>
            <a:t>1. </a:t>
          </a:r>
          <a:r>
            <a:rPr lang="zh-HK" sz="1600" b="1" kern="1200" dirty="0">
              <a:solidFill>
                <a:schemeClr val="tx1"/>
              </a:solidFill>
            </a:rPr>
            <a:t>符合道德地及負責任地使用、提供和互通資</a:t>
          </a:r>
          <a:r>
            <a:rPr lang="zh-TW" sz="1600" b="1" kern="1200" dirty="0">
              <a:solidFill>
                <a:schemeClr val="tx1"/>
              </a:solidFill>
            </a:rPr>
            <a:t>訊</a:t>
          </a:r>
          <a:endParaRPr lang="zh-HK" altLang="en-US" sz="1600" b="1" kern="1200" dirty="0">
            <a:solidFill>
              <a:schemeClr val="tx1"/>
            </a:solidFill>
          </a:endParaRPr>
        </a:p>
      </dsp:txBody>
      <dsp:txXfrm>
        <a:off x="3151557" y="204"/>
        <a:ext cx="4410000" cy="618477"/>
      </dsp:txXfrm>
    </dsp:sp>
    <dsp:sp modelId="{8A320018-D67C-4FF4-8B9D-9AA36626C954}">
      <dsp:nvSpPr>
        <dsp:cNvPr id="0" name=""/>
        <dsp:cNvSpPr/>
      </dsp:nvSpPr>
      <dsp:spPr>
        <a:xfrm>
          <a:off x="4074057" y="649606"/>
          <a:ext cx="2565000" cy="61847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600" b="1" kern="1200" dirty="0">
              <a:solidFill>
                <a:schemeClr val="tx1"/>
              </a:solidFill>
            </a:rPr>
            <a:t>2. </a:t>
          </a:r>
          <a:r>
            <a:rPr lang="zh-HK" sz="1600" b="1" kern="1200" dirty="0">
              <a:solidFill>
                <a:schemeClr val="tx1"/>
              </a:solidFill>
            </a:rPr>
            <a:t>識別和定義對資</a:t>
          </a:r>
          <a:r>
            <a:rPr lang="zh-TW" sz="1600" b="1" kern="1200" dirty="0">
              <a:solidFill>
                <a:schemeClr val="tx1"/>
              </a:solidFill>
            </a:rPr>
            <a:t>訊</a:t>
          </a:r>
          <a:r>
            <a:rPr lang="zh-HK" sz="1600" b="1" kern="1200" dirty="0">
              <a:solidFill>
                <a:schemeClr val="tx1"/>
              </a:solidFill>
            </a:rPr>
            <a:t>的需求</a:t>
          </a:r>
          <a:endParaRPr lang="zh-HK" altLang="en-US" sz="1600" b="1" kern="1200" dirty="0">
            <a:solidFill>
              <a:schemeClr val="tx1"/>
            </a:solidFill>
          </a:endParaRPr>
        </a:p>
      </dsp:txBody>
      <dsp:txXfrm>
        <a:off x="4074057" y="649606"/>
        <a:ext cx="2565000" cy="618477"/>
      </dsp:txXfrm>
    </dsp:sp>
    <dsp:sp modelId="{948D4A2C-7870-40F8-8160-2120029C7D7C}">
      <dsp:nvSpPr>
        <dsp:cNvPr id="0" name=""/>
        <dsp:cNvSpPr/>
      </dsp:nvSpPr>
      <dsp:spPr>
        <a:xfrm>
          <a:off x="4164057" y="1299007"/>
          <a:ext cx="2385000" cy="61847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600" b="1" kern="1200">
              <a:solidFill>
                <a:schemeClr val="tx1"/>
              </a:solidFill>
            </a:rPr>
            <a:t>3. </a:t>
          </a:r>
          <a:r>
            <a:rPr lang="zh-HK" sz="1600" b="1" kern="1200">
              <a:solidFill>
                <a:schemeClr val="tx1"/>
              </a:solidFill>
            </a:rPr>
            <a:t>找出和獲取相關的資</a:t>
          </a:r>
          <a:r>
            <a:rPr lang="zh-TW" sz="1600" b="1" kern="1200">
              <a:solidFill>
                <a:schemeClr val="tx1"/>
              </a:solidFill>
            </a:rPr>
            <a:t>訊</a:t>
          </a:r>
          <a:endParaRPr lang="zh-HK" altLang="en-US" sz="1600" b="1" kern="1200" dirty="0">
            <a:solidFill>
              <a:schemeClr val="tx1"/>
            </a:solidFill>
          </a:endParaRPr>
        </a:p>
      </dsp:txBody>
      <dsp:txXfrm>
        <a:off x="4164057" y="1299007"/>
        <a:ext cx="2385000" cy="618477"/>
      </dsp:txXfrm>
    </dsp:sp>
    <dsp:sp modelId="{B2E51CB0-A248-49EA-89F5-22281AD9805A}">
      <dsp:nvSpPr>
        <dsp:cNvPr id="0" name=""/>
        <dsp:cNvSpPr/>
      </dsp:nvSpPr>
      <dsp:spPr>
        <a:xfrm>
          <a:off x="3061557" y="1948408"/>
          <a:ext cx="4590000" cy="61847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600" b="1" kern="1200" dirty="0">
              <a:solidFill>
                <a:schemeClr val="tx1"/>
              </a:solidFill>
            </a:rPr>
            <a:t>4. </a:t>
          </a:r>
          <a:r>
            <a:rPr lang="zh-HK" sz="1600" b="1" kern="1200" dirty="0">
              <a:solidFill>
                <a:schemeClr val="tx1"/>
              </a:solidFill>
            </a:rPr>
            <a:t>評估資</a:t>
          </a:r>
          <a:r>
            <a:rPr lang="zh-TW" sz="1600" b="1" kern="1200" dirty="0">
              <a:solidFill>
                <a:schemeClr val="tx1"/>
              </a:solidFill>
            </a:rPr>
            <a:t>訊</a:t>
          </a:r>
          <a:r>
            <a:rPr lang="zh-HK" sz="1600" b="1" kern="1200" dirty="0">
              <a:solidFill>
                <a:schemeClr val="tx1"/>
              </a:solidFill>
            </a:rPr>
            <a:t>和資</a:t>
          </a:r>
          <a:r>
            <a:rPr lang="zh-TW" sz="1600" b="1" kern="1200" dirty="0">
              <a:solidFill>
                <a:schemeClr val="tx1"/>
              </a:solidFill>
            </a:rPr>
            <a:t>訊</a:t>
          </a:r>
          <a:r>
            <a:rPr lang="zh-HK" sz="1600" b="1" kern="1200" dirty="0">
              <a:solidFill>
                <a:schemeClr val="tx1"/>
              </a:solidFill>
            </a:rPr>
            <a:t>提供者的權</a:t>
          </a:r>
          <a:r>
            <a:rPr lang="zh-TW" sz="1600" b="1" kern="1200" dirty="0">
              <a:solidFill>
                <a:schemeClr val="tx1"/>
              </a:solidFill>
            </a:rPr>
            <a:t>威</a:t>
          </a:r>
          <a:r>
            <a:rPr lang="zh-HK" sz="1600" b="1" kern="1200" dirty="0">
              <a:solidFill>
                <a:schemeClr val="tx1"/>
              </a:solidFill>
            </a:rPr>
            <a:t>、公信力及可靠性</a:t>
          </a:r>
          <a:endParaRPr lang="zh-HK" altLang="en-US" sz="1600" b="1" kern="1200" dirty="0">
            <a:solidFill>
              <a:schemeClr val="tx1"/>
            </a:solidFill>
          </a:endParaRPr>
        </a:p>
      </dsp:txBody>
      <dsp:txXfrm>
        <a:off x="3061557" y="1948408"/>
        <a:ext cx="4590000" cy="618477"/>
      </dsp:txXfrm>
    </dsp:sp>
    <dsp:sp modelId="{F7BEC7C1-3171-421E-A2B5-C295FF599663}">
      <dsp:nvSpPr>
        <dsp:cNvPr id="0" name=""/>
        <dsp:cNvSpPr/>
      </dsp:nvSpPr>
      <dsp:spPr>
        <a:xfrm>
          <a:off x="3747418" y="2597809"/>
          <a:ext cx="3218278" cy="61847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600" b="1" kern="1200">
              <a:solidFill>
                <a:schemeClr val="tx1"/>
              </a:solidFill>
            </a:rPr>
            <a:t>5. </a:t>
          </a:r>
          <a:r>
            <a:rPr lang="zh-HK" sz="1600" b="1" kern="1200">
              <a:solidFill>
                <a:schemeClr val="tx1"/>
              </a:solidFill>
            </a:rPr>
            <a:t>提取和整理資</a:t>
          </a:r>
          <a:r>
            <a:rPr lang="zh-TW" sz="1600" b="1" kern="1200">
              <a:solidFill>
                <a:schemeClr val="tx1"/>
              </a:solidFill>
            </a:rPr>
            <a:t>訊</a:t>
          </a:r>
          <a:r>
            <a:rPr lang="zh-HK" sz="1600" b="1" kern="1200">
              <a:solidFill>
                <a:schemeClr val="tx1"/>
              </a:solidFill>
            </a:rPr>
            <a:t>以及產生新意念</a:t>
          </a:r>
          <a:endParaRPr lang="zh-HK" altLang="en-US" sz="1600" b="1" kern="1200" dirty="0">
            <a:solidFill>
              <a:schemeClr val="tx1"/>
            </a:solidFill>
          </a:endParaRPr>
        </a:p>
      </dsp:txBody>
      <dsp:txXfrm>
        <a:off x="3747418" y="2597809"/>
        <a:ext cx="3218278" cy="618477"/>
      </dsp:txXfrm>
    </dsp:sp>
    <dsp:sp modelId="{14185DC6-308E-4AF7-91A7-3930F996C21E}">
      <dsp:nvSpPr>
        <dsp:cNvPr id="0" name=""/>
        <dsp:cNvSpPr/>
      </dsp:nvSpPr>
      <dsp:spPr>
        <a:xfrm>
          <a:off x="3466557" y="3247211"/>
          <a:ext cx="3780000" cy="61847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600" b="1" kern="1200">
              <a:solidFill>
                <a:schemeClr val="tx1"/>
              </a:solidFill>
            </a:rPr>
            <a:t>6. </a:t>
          </a:r>
          <a:r>
            <a:rPr lang="zh-HK" sz="1600" b="1" kern="1200">
              <a:solidFill>
                <a:schemeClr val="tx1"/>
              </a:solidFill>
            </a:rPr>
            <a:t>能夠運用資</a:t>
          </a:r>
          <a:r>
            <a:rPr lang="zh-TW" sz="1600" b="1" kern="1200">
              <a:solidFill>
                <a:schemeClr val="tx1"/>
              </a:solidFill>
            </a:rPr>
            <a:t>訊</a:t>
          </a:r>
          <a:r>
            <a:rPr lang="zh-HK" sz="1600" b="1" kern="1200">
              <a:solidFill>
                <a:schemeClr val="tx1"/>
              </a:solidFill>
            </a:rPr>
            <a:t>科技處理資</a:t>
          </a:r>
          <a:r>
            <a:rPr lang="zh-TW" sz="1600" b="1" kern="1200">
              <a:solidFill>
                <a:schemeClr val="tx1"/>
              </a:solidFill>
            </a:rPr>
            <a:t>訊</a:t>
          </a:r>
          <a:r>
            <a:rPr lang="zh-HK" sz="1600" b="1" kern="1200">
              <a:solidFill>
                <a:schemeClr val="tx1"/>
              </a:solidFill>
            </a:rPr>
            <a:t>及建立內容</a:t>
          </a:r>
          <a:endParaRPr lang="zh-HK" altLang="en-US" sz="1600" b="1" kern="1200" dirty="0">
            <a:solidFill>
              <a:schemeClr val="tx1"/>
            </a:solidFill>
          </a:endParaRPr>
        </a:p>
      </dsp:txBody>
      <dsp:txXfrm>
        <a:off x="3466557" y="3247211"/>
        <a:ext cx="3780000" cy="618477"/>
      </dsp:txXfrm>
    </dsp:sp>
    <dsp:sp modelId="{C1895BB0-5967-4365-BC22-58EE42BB62DA}">
      <dsp:nvSpPr>
        <dsp:cNvPr id="0" name=""/>
        <dsp:cNvSpPr/>
      </dsp:nvSpPr>
      <dsp:spPr>
        <a:xfrm>
          <a:off x="2116557" y="3896612"/>
          <a:ext cx="6480000" cy="61847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600" b="1" kern="1200">
              <a:solidFill>
                <a:schemeClr val="tx1"/>
              </a:solidFill>
            </a:rPr>
            <a:t>7. </a:t>
          </a:r>
          <a:r>
            <a:rPr lang="zh-HK" sz="1600" b="1" kern="1200">
              <a:solidFill>
                <a:schemeClr val="tx1"/>
              </a:solidFill>
            </a:rPr>
            <a:t>認識社會上資</a:t>
          </a:r>
          <a:r>
            <a:rPr lang="zh-TW" sz="1600" b="1" kern="1200">
              <a:solidFill>
                <a:schemeClr val="tx1"/>
              </a:solidFill>
            </a:rPr>
            <a:t>訊</a:t>
          </a:r>
          <a:r>
            <a:rPr lang="zh-HK" sz="1600" b="1" kern="1200">
              <a:solidFill>
                <a:schemeClr val="tx1"/>
              </a:solidFill>
            </a:rPr>
            <a:t>提供者</a:t>
          </a:r>
          <a:r>
            <a:rPr lang="en-US" sz="1600" b="1" kern="1200">
              <a:solidFill>
                <a:schemeClr val="tx1"/>
              </a:solidFill>
            </a:rPr>
            <a:t>(</a:t>
          </a:r>
          <a:r>
            <a:rPr lang="zh-HK" sz="1600" b="1" kern="1200">
              <a:solidFill>
                <a:schemeClr val="tx1"/>
              </a:solidFill>
            </a:rPr>
            <a:t>例如圖書館、博物館、互聯網</a:t>
          </a:r>
          <a:r>
            <a:rPr lang="en-US" sz="1600" b="1" kern="1200">
              <a:solidFill>
                <a:schemeClr val="tx1"/>
              </a:solidFill>
            </a:rPr>
            <a:t>)</a:t>
          </a:r>
          <a:r>
            <a:rPr lang="zh-HK" sz="1600" b="1" kern="1200">
              <a:solidFill>
                <a:schemeClr val="tx1"/>
              </a:solidFill>
            </a:rPr>
            <a:t>的角色和功能</a:t>
          </a:r>
          <a:endParaRPr lang="zh-HK" altLang="en-US" sz="1600" b="1" kern="1200" dirty="0">
            <a:solidFill>
              <a:schemeClr val="tx1"/>
            </a:solidFill>
          </a:endParaRPr>
        </a:p>
      </dsp:txBody>
      <dsp:txXfrm>
        <a:off x="2116557" y="3896612"/>
        <a:ext cx="6480000" cy="618477"/>
      </dsp:txXfrm>
    </dsp:sp>
    <dsp:sp modelId="{744AA022-83A8-41CD-81BC-FF6477E01231}">
      <dsp:nvSpPr>
        <dsp:cNvPr id="0" name=""/>
        <dsp:cNvSpPr/>
      </dsp:nvSpPr>
      <dsp:spPr>
        <a:xfrm>
          <a:off x="3961557" y="4546013"/>
          <a:ext cx="2790000" cy="61847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600" b="1" kern="1200">
              <a:solidFill>
                <a:schemeClr val="tx1"/>
              </a:solidFill>
            </a:rPr>
            <a:t>8. </a:t>
          </a:r>
          <a:r>
            <a:rPr lang="zh-HK" sz="1600" b="1" kern="1200">
              <a:solidFill>
                <a:schemeClr val="tx1"/>
              </a:solidFill>
            </a:rPr>
            <a:t>認識能獲取可靠資</a:t>
          </a:r>
          <a:r>
            <a:rPr lang="zh-TW" sz="1600" b="1" kern="1200">
              <a:solidFill>
                <a:schemeClr val="tx1"/>
              </a:solidFill>
            </a:rPr>
            <a:t>訊</a:t>
          </a:r>
          <a:r>
            <a:rPr lang="zh-HK" sz="1600" b="1" kern="1200">
              <a:solidFill>
                <a:schemeClr val="tx1"/>
              </a:solidFill>
            </a:rPr>
            <a:t>的條件</a:t>
          </a:r>
          <a:endParaRPr lang="zh-HK" altLang="en-US" sz="1600" b="1" kern="1200" dirty="0">
            <a:solidFill>
              <a:schemeClr val="tx1"/>
            </a:solidFill>
          </a:endParaRPr>
        </a:p>
      </dsp:txBody>
      <dsp:txXfrm>
        <a:off x="3961557" y="4546013"/>
        <a:ext cx="2790000" cy="6184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HK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248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HK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08493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altLang="zh-HK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HK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2103991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altLang="zh-HK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2/24/2020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03373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altLang="zh-HK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altLang="zh-HK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2/24/2020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1048659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altLang="zh-HK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altLang="zh-HK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2/24/2020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096515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969296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099521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64383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HK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725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2/24/2020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964789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2/24/2020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297331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2/24/2020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639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2/24/2020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675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HK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2/24/2020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813082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altLang="zh-HK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HK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7D986-8816-4272-A432-0437A28A9828}" type="datetime1">
              <a:rPr lang="en-US" smtClean="0"/>
              <a:t>2/24/2020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589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6E202-B606-4609-B914-27C9371A1F6D}" type="datetime1">
              <a:rPr lang="en-US" smtClean="0"/>
              <a:t>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924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  <p:sldLayoutId id="2147483830" r:id="rId14"/>
    <p:sldLayoutId id="2147483831" r:id="rId15"/>
    <p:sldLayoutId id="2147483832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6.svg"/><Relationship Id="rId4" Type="http://schemas.openxmlformats.org/officeDocument/2006/relationships/image" Target="../media/image10.png"/><Relationship Id="rId9" Type="http://schemas.openxmlformats.org/officeDocument/2006/relationships/image" Target="../media/image20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fo.gov.hk/gia/general/202002/03/P2020020300759.htm" TargetMode="External"/><Relationship Id="rId2" Type="http://schemas.openxmlformats.org/officeDocument/2006/relationships/hyperlink" Target="https://www.info.gov.hk/gia/general/202002/03/P2020020300736.htm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info.gov.hk/gia/general/202002/05/P2020020500775.htm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p.gov.hk/tc/index.html" TargetMode="External"/><Relationship Id="rId2" Type="http://schemas.openxmlformats.org/officeDocument/2006/relationships/hyperlink" Target="http://www.censtatd.gov.hk/home/index_tc.js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nfo.gov.hk/gia/ISD_public_Calendar_tc.html" TargetMode="External"/><Relationship Id="rId5" Type="http://schemas.openxmlformats.org/officeDocument/2006/relationships/hyperlink" Target="http://www.gov.hk/tc/residents/" TargetMode="External"/><Relationship Id="rId4" Type="http://schemas.openxmlformats.org/officeDocument/2006/relationships/hyperlink" Target="http://www.stats.gov.cn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hyperlink" Target="https://www.chp.gov.hk/tc/healthtopics/content/24/102466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db.gov.hk/tc/edu-system/primary-secondary/applicable-to-primary-secondary/it-in-edu/information-literacy/il-document.ht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hyperlink" Target="https://www.edb.gov.hk/tc/edu-system/primary-secondary/applicable-to-primary-secondary/it-in-edu/information-literacy/il-document.html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toy&#10;&#10;Description automatically generated">
            <a:extLst>
              <a:ext uri="{FF2B5EF4-FFF2-40B4-BE49-F238E27FC236}">
                <a16:creationId xmlns:a16="http://schemas.microsoft.com/office/drawing/2014/main" id="{6AAFDA45-14A1-4107-8A02-BA61358E83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950" y="3143731"/>
            <a:ext cx="5876603" cy="36506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8777" y="2808412"/>
            <a:ext cx="7621201" cy="620588"/>
          </a:xfr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altLang="zh-TW" sz="4400" b="1" dirty="0">
                <a:latin typeface="+mn-ea"/>
                <a:ea typeface="+mn-ea"/>
              </a:rPr>
              <a:t/>
            </a:r>
            <a:br>
              <a:rPr lang="en-US" altLang="zh-TW" sz="4400" b="1" dirty="0">
                <a:latin typeface="+mn-ea"/>
                <a:ea typeface="+mn-ea"/>
              </a:rPr>
            </a:br>
            <a:r>
              <a:rPr lang="en-US" altLang="zh-HK" sz="3600" b="1" dirty="0">
                <a:latin typeface="+mn-ea"/>
                <a:ea typeface="+mn-ea"/>
              </a:rPr>
              <a:t>2019</a:t>
            </a:r>
            <a:r>
              <a:rPr lang="zh-HK" altLang="en-US" sz="3600" b="1" dirty="0">
                <a:latin typeface="+mn-ea"/>
                <a:ea typeface="+mn-ea"/>
              </a:rPr>
              <a:t>冠狀病毒</a:t>
            </a:r>
            <a:r>
              <a:rPr lang="zh-HK" altLang="en-US" sz="3600" b="1" dirty="0" smtClean="0">
                <a:latin typeface="+mn-ea"/>
                <a:ea typeface="+mn-ea"/>
              </a:rPr>
              <a:t>病 </a:t>
            </a:r>
            <a:r>
              <a:rPr lang="en-US" altLang="zh-TW" sz="3600" b="1" dirty="0" smtClean="0">
                <a:latin typeface="+mn-ea"/>
                <a:ea typeface="+mn-ea"/>
              </a:rPr>
              <a:t>(COVID-19)﹕</a:t>
            </a:r>
            <a:r>
              <a:rPr lang="en-US" altLang="zh-TW" sz="3600" b="1" dirty="0">
                <a:latin typeface="+mn-ea"/>
                <a:ea typeface="+mn-ea"/>
              </a:rPr>
              <a:t/>
            </a:r>
            <a:br>
              <a:rPr lang="en-US" altLang="zh-TW" sz="3600" b="1" dirty="0">
                <a:latin typeface="+mn-ea"/>
                <a:ea typeface="+mn-ea"/>
              </a:rPr>
            </a:br>
            <a:r>
              <a:rPr lang="zh-TW" altLang="en-US" sz="4400" b="1" dirty="0">
                <a:latin typeface="+mn-ea"/>
              </a:rPr>
              <a:t>「</a:t>
            </a:r>
            <a:r>
              <a:rPr lang="zh-TW" altLang="en-US" sz="3600" b="1" dirty="0">
                <a:latin typeface="+mn-ea"/>
                <a:ea typeface="+mn-ea"/>
              </a:rPr>
              <a:t>眾說紛紜，孰真孰假？」</a:t>
            </a:r>
            <a:endParaRPr lang="en-US" sz="4400" b="1" dirty="0">
              <a:latin typeface="+mn-ea"/>
              <a:ea typeface="+mn-ea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2990" y="486978"/>
            <a:ext cx="9032776" cy="1442111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zh-TW" altLang="en-US" sz="4400" b="1" dirty="0">
                <a:latin typeface="+mn-ea"/>
              </a:rPr>
              <a:t>高中通識教育科 </a:t>
            </a:r>
            <a:r>
              <a:rPr lang="en-US" altLang="zh-TW" sz="4400" b="1" dirty="0">
                <a:latin typeface="+mn-ea"/>
              </a:rPr>
              <a:t>X </a:t>
            </a:r>
            <a:r>
              <a:rPr lang="zh-TW" altLang="en-US" sz="4400" b="1" dirty="0">
                <a:latin typeface="+mn-ea"/>
              </a:rPr>
              <a:t>資訊素養 </a:t>
            </a:r>
            <a:r>
              <a:rPr lang="en-US" altLang="zh-TW" sz="4400" b="1" dirty="0">
                <a:latin typeface="+mn-ea"/>
              </a:rPr>
              <a:t>﹕</a:t>
            </a:r>
          </a:p>
          <a:p>
            <a:pPr algn="ctr">
              <a:lnSpc>
                <a:spcPct val="90000"/>
              </a:lnSpc>
            </a:pPr>
            <a:r>
              <a:rPr lang="zh-TW" altLang="en-US" sz="4400" b="1" dirty="0">
                <a:latin typeface="+mn-ea"/>
              </a:rPr>
              <a:t>「教師篇」</a:t>
            </a:r>
            <a:endParaRPr lang="en-US" sz="44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20621-5B7E-40E8-A1EF-0B87750D5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0595" y="557873"/>
            <a:ext cx="8911687" cy="1280890"/>
          </a:xfrm>
        </p:spPr>
        <p:txBody>
          <a:bodyPr>
            <a:normAutofit/>
          </a:bodyPr>
          <a:lstStyle/>
          <a:p>
            <a:r>
              <a:rPr lang="zh-TW" altLang="en-US" sz="3200" b="1" dirty="0"/>
              <a:t>示例</a:t>
            </a:r>
            <a:r>
              <a:rPr lang="en-US" altLang="zh-TW" sz="3200" b="1" dirty="0"/>
              <a:t>﹕</a:t>
            </a:r>
            <a:r>
              <a:rPr lang="zh-TW" altLang="en-US" sz="3200" b="1" dirty="0"/>
              <a:t>請仔細閱讀以下訊息示例的內容</a:t>
            </a:r>
            <a:endParaRPr lang="zh-HK" altLang="en-US" sz="3200" b="1" dirty="0"/>
          </a:p>
        </p:txBody>
      </p:sp>
      <p:graphicFrame>
        <p:nvGraphicFramePr>
          <p:cNvPr id="4" name="Table 9">
            <a:extLst>
              <a:ext uri="{FF2B5EF4-FFF2-40B4-BE49-F238E27FC236}">
                <a16:creationId xmlns:a16="http://schemas.microsoft.com/office/drawing/2014/main" id="{E5AF3A26-47C6-401E-8ABA-CC78962A4B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9297473"/>
              </p:ext>
            </p:extLst>
          </p:nvPr>
        </p:nvGraphicFramePr>
        <p:xfrm>
          <a:off x="1537339" y="1317567"/>
          <a:ext cx="7389304" cy="498256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7389304">
                  <a:extLst>
                    <a:ext uri="{9D8B030D-6E8A-4147-A177-3AD203B41FA5}">
                      <a16:colId xmlns:a16="http://schemas.microsoft.com/office/drawing/2014/main" val="3983929112"/>
                    </a:ext>
                  </a:extLst>
                </a:gridCol>
              </a:tblGrid>
              <a:tr h="697290">
                <a:tc>
                  <a:txBody>
                    <a:bodyPr/>
                    <a:lstStyle/>
                    <a:p>
                      <a:r>
                        <a:rPr lang="en-US" altLang="zh-TW" dirty="0"/>
                        <a:t>&lt; 1  Happy Family </a:t>
                      </a:r>
                      <a:r>
                        <a:rPr lang="zh-TW" altLang="en-US" dirty="0"/>
                        <a:t>群組        </a:t>
                      </a:r>
                      <a:endParaRPr lang="zh-HK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6233662"/>
                  </a:ext>
                </a:extLst>
              </a:tr>
              <a:tr h="4285270">
                <a:tc>
                  <a:txBody>
                    <a:bodyPr/>
                    <a:lstStyle/>
                    <a:p>
                      <a:endParaRPr lang="zh-HK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5092166"/>
                  </a:ext>
                </a:extLst>
              </a:tr>
            </a:tbl>
          </a:graphicData>
        </a:graphic>
      </p:graphicFrame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AA927AB1-069F-4B8A-8B50-8921F36387B2}"/>
              </a:ext>
            </a:extLst>
          </p:cNvPr>
          <p:cNvSpPr/>
          <p:nvPr/>
        </p:nvSpPr>
        <p:spPr>
          <a:xfrm>
            <a:off x="1760262" y="2225018"/>
            <a:ext cx="6943457" cy="3544110"/>
          </a:xfrm>
          <a:prstGeom prst="wedgeRectCallout">
            <a:avLst>
              <a:gd name="adj1" fmla="val -54036"/>
              <a:gd name="adj2" fmla="val 635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HK" b="1" i="1" dirty="0"/>
              <a:t>          </a:t>
            </a:r>
            <a:r>
              <a:rPr lang="en-US" altLang="zh-HK" b="1" i="1" dirty="0">
                <a:latin typeface="Abadi Extra Light" panose="020B0604020202020204" pitchFamily="34" charset="0"/>
              </a:rPr>
              <a:t>Forwarded</a:t>
            </a:r>
            <a:r>
              <a:rPr lang="zh-TW" altLang="en-US" b="1" i="1" dirty="0">
                <a:latin typeface="Abadi Extra Light" panose="020B0604020202020204" pitchFamily="34" charset="0"/>
              </a:rPr>
              <a:t>  </a:t>
            </a:r>
            <a:r>
              <a:rPr lang="en-US" altLang="zh-TW" b="1" i="1" dirty="0">
                <a:latin typeface="Abadi Extra Light" panose="020B0604020202020204" pitchFamily="34" charset="0"/>
              </a:rPr>
              <a:t>on 3.2.2020</a:t>
            </a:r>
          </a:p>
          <a:p>
            <a:endParaRPr lang="en-US" altLang="zh-HK" b="1" dirty="0"/>
          </a:p>
          <a:p>
            <a:r>
              <a:rPr lang="en-US" altLang="zh-TW" b="1" dirty="0"/>
              <a:t>(</a:t>
            </a:r>
            <a:r>
              <a:rPr lang="zh-TW" altLang="en-US" b="1" dirty="0">
                <a:solidFill>
                  <a:srgbClr val="FF0000"/>
                </a:solidFill>
              </a:rPr>
              <a:t>突發</a:t>
            </a:r>
            <a:r>
              <a:rPr lang="en-US" altLang="zh-TW" b="1" dirty="0">
                <a:solidFill>
                  <a:srgbClr val="FF0000"/>
                </a:solidFill>
              </a:rPr>
              <a:t>!!! </a:t>
            </a:r>
            <a:r>
              <a:rPr lang="zh-TW" altLang="en-US" b="1" dirty="0">
                <a:solidFill>
                  <a:srgbClr val="FF0000"/>
                </a:solidFill>
              </a:rPr>
              <a:t>請廣傳</a:t>
            </a:r>
            <a:r>
              <a:rPr lang="en-US" altLang="zh-TW" b="1" dirty="0">
                <a:solidFill>
                  <a:srgbClr val="FF0000"/>
                </a:solidFill>
              </a:rPr>
              <a:t>!!! </a:t>
            </a:r>
            <a:r>
              <a:rPr lang="en-US" altLang="zh-TW" b="1" dirty="0"/>
              <a:t>) </a:t>
            </a:r>
            <a:r>
              <a:rPr lang="zh-TW" altLang="en-US" b="1" dirty="0" smtClean="0"/>
              <a:t>新型肺炎已</a:t>
            </a:r>
            <a:r>
              <a:rPr lang="zh-TW" altLang="en-US" b="1" dirty="0"/>
              <a:t>全球大爆發！香港已出現大規模感染。香港特別行政區政府即將推出措施，禁止內地入口貨品，嚴重影響物資供應，大家應盡快到各大超市搶購日常用品及糧食，包括柴米油鹽！另一方面，請務必購買大量口罩、酒精消毒液，存放家中，以備不時之需！！</a:t>
            </a:r>
            <a:endParaRPr lang="en-US" altLang="zh-TW" b="1" dirty="0"/>
          </a:p>
          <a:p>
            <a:endParaRPr lang="en-US" altLang="zh-HK" b="1" dirty="0"/>
          </a:p>
          <a:p>
            <a:endParaRPr lang="en-US" altLang="zh-HK" b="1" dirty="0"/>
          </a:p>
          <a:p>
            <a:endParaRPr lang="en-US" altLang="zh-HK" b="1" dirty="0"/>
          </a:p>
          <a:p>
            <a:endParaRPr lang="en-US" altLang="zh-HK" b="1" dirty="0"/>
          </a:p>
          <a:p>
            <a:endParaRPr lang="zh-HK" altLang="en-US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65E7263-4F24-450A-BC00-E2DEA10C11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5520" y="4065314"/>
            <a:ext cx="1628775" cy="1666875"/>
          </a:xfrm>
          <a:prstGeom prst="rect">
            <a:avLst/>
          </a:prstGeom>
        </p:spPr>
      </p:pic>
      <p:pic>
        <p:nvPicPr>
          <p:cNvPr id="6" name="Graphic 5" descr="Arrow Slight curve">
            <a:extLst>
              <a:ext uri="{FF2B5EF4-FFF2-40B4-BE49-F238E27FC236}">
                <a16:creationId xmlns:a16="http://schemas.microsoft.com/office/drawing/2014/main" id="{06DA88D5-9C13-41ED-8D71-2472D727559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00301" y="2168744"/>
            <a:ext cx="728106" cy="728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8229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620E2D2-3187-4AB4-A2FB-594AA5EAAA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0476258"/>
              </p:ext>
            </p:extLst>
          </p:nvPr>
        </p:nvGraphicFramePr>
        <p:xfrm>
          <a:off x="1519164" y="443481"/>
          <a:ext cx="7340023" cy="5987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40023">
                  <a:extLst>
                    <a:ext uri="{9D8B030D-6E8A-4147-A177-3AD203B41FA5}">
                      <a16:colId xmlns:a16="http://schemas.microsoft.com/office/drawing/2014/main" val="3976614894"/>
                    </a:ext>
                  </a:extLst>
                </a:gridCol>
              </a:tblGrid>
              <a:tr h="836679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/>
                        <a:t>建議反思問題</a:t>
                      </a:r>
                      <a:endParaRPr lang="zh-HK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4529860"/>
                  </a:ext>
                </a:extLst>
              </a:tr>
              <a:tr h="924972"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u"/>
                        <a:tabLst/>
                        <a:defRPr/>
                      </a:pPr>
                      <a:r>
                        <a:rPr lang="en-US" altLang="zh-TW" sz="2800" dirty="0"/>
                        <a:t> </a:t>
                      </a:r>
                      <a:r>
                        <a:rPr lang="zh-TW" altLang="en-US" sz="2800" dirty="0"/>
                        <a:t>誰是訊息的製造者？</a:t>
                      </a:r>
                      <a:endParaRPr lang="en-US" altLang="zh-TW" sz="2800" dirty="0"/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u"/>
                      </a:pPr>
                      <a:endParaRPr lang="zh-HK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3848470"/>
                  </a:ext>
                </a:extLst>
              </a:tr>
              <a:tr h="924972"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u"/>
                        <a:tabLst/>
                        <a:defRPr/>
                      </a:pPr>
                      <a:r>
                        <a:rPr lang="zh-TW" altLang="en-US" sz="2800" dirty="0"/>
                        <a:t>誰是訊息的轉發者？</a:t>
                      </a:r>
                      <a:endParaRPr lang="en-US" altLang="zh-TW" sz="2800" dirty="0"/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u"/>
                      </a:pPr>
                      <a:endParaRPr lang="zh-HK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1243278"/>
                  </a:ext>
                </a:extLst>
              </a:tr>
              <a:tr h="924972"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u"/>
                        <a:tabLst/>
                        <a:defRPr/>
                      </a:pPr>
                      <a:r>
                        <a:rPr lang="zh-TW" altLang="en-US" sz="2800" dirty="0"/>
                        <a:t>收到訊息後，我應如何應對？</a:t>
                      </a:r>
                      <a:endParaRPr lang="en-US" altLang="zh-TW" sz="2800" dirty="0"/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u"/>
                        <a:tabLst/>
                        <a:defRPr/>
                      </a:pPr>
                      <a:endParaRPr lang="zh-HK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5986817"/>
                  </a:ext>
                </a:extLst>
              </a:tr>
              <a:tr h="924972"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u"/>
                        <a:tabLst/>
                        <a:defRPr/>
                      </a:pPr>
                      <a:r>
                        <a:rPr lang="zh-TW" altLang="en-US" sz="2800" dirty="0"/>
                        <a:t>訊息中包括哪些內容，</a:t>
                      </a:r>
                      <a:endParaRPr lang="en-US" altLang="zh-TW" sz="2800" dirty="0"/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zh-TW" altLang="en-US" sz="2800" dirty="0"/>
                        <a:t>而我可以從哪裡了解內容的真偽？</a:t>
                      </a:r>
                      <a:endParaRPr lang="en-US" altLang="zh-TW" sz="2800" dirty="0"/>
                    </a:p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endParaRPr lang="zh-HK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4050627"/>
                  </a:ext>
                </a:extLst>
              </a:tr>
              <a:tr h="924972"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u"/>
                        <a:tabLst/>
                        <a:defRPr/>
                      </a:pPr>
                      <a:r>
                        <a:rPr lang="zh-TW" altLang="en-US" sz="2800" dirty="0"/>
                        <a:t>假如我將沒有查證的訊息轉發，會造成哪些後果？</a:t>
                      </a:r>
                      <a:endParaRPr lang="zh-HK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3996970"/>
                  </a:ext>
                </a:extLst>
              </a:tr>
            </a:tbl>
          </a:graphicData>
        </a:graphic>
      </p:graphicFrame>
      <p:pic>
        <p:nvPicPr>
          <p:cNvPr id="3" name="Graphic 2" descr="Magnifying glass">
            <a:extLst>
              <a:ext uri="{FF2B5EF4-FFF2-40B4-BE49-F238E27FC236}">
                <a16:creationId xmlns:a16="http://schemas.microsoft.com/office/drawing/2014/main" id="{2A1D32A1-D404-4E81-92B1-EB9D3EA619A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65227" y="4439355"/>
            <a:ext cx="914400" cy="914400"/>
          </a:xfrm>
          <a:prstGeom prst="rect">
            <a:avLst/>
          </a:prstGeom>
        </p:spPr>
      </p:pic>
      <p:pic>
        <p:nvPicPr>
          <p:cNvPr id="6" name="Graphic 5" descr="Lightbulb">
            <a:extLst>
              <a:ext uri="{FF2B5EF4-FFF2-40B4-BE49-F238E27FC236}">
                <a16:creationId xmlns:a16="http://schemas.microsoft.com/office/drawing/2014/main" id="{1A6C632D-BA2C-48B4-8611-BC927ADED12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13045" y="3175000"/>
            <a:ext cx="914400" cy="914400"/>
          </a:xfrm>
          <a:prstGeom prst="rect">
            <a:avLst/>
          </a:prstGeom>
        </p:spPr>
      </p:pic>
      <p:pic>
        <p:nvPicPr>
          <p:cNvPr id="8" name="Graphic 7" descr="Questions">
            <a:extLst>
              <a:ext uri="{FF2B5EF4-FFF2-40B4-BE49-F238E27FC236}">
                <a16:creationId xmlns:a16="http://schemas.microsoft.com/office/drawing/2014/main" id="{BAB95238-2EE3-4C55-A0ED-9E186DDA8DE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189175" y="1298222"/>
            <a:ext cx="914400" cy="914400"/>
          </a:xfrm>
          <a:prstGeom prst="rect">
            <a:avLst/>
          </a:prstGeom>
        </p:spPr>
      </p:pic>
      <p:pic>
        <p:nvPicPr>
          <p:cNvPr id="10" name="Graphic 9" descr="Connections">
            <a:extLst>
              <a:ext uri="{FF2B5EF4-FFF2-40B4-BE49-F238E27FC236}">
                <a16:creationId xmlns:a16="http://schemas.microsoft.com/office/drawing/2014/main" id="{4F53F385-277E-49BF-97BB-08BF7CCC528A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359070" y="224366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7308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58A389-7304-4BCD-A26D-96E3D4196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2595" y="376228"/>
            <a:ext cx="8911687" cy="1280890"/>
          </a:xfrm>
        </p:spPr>
        <p:txBody>
          <a:bodyPr/>
          <a:lstStyle/>
          <a:p>
            <a:r>
              <a:rPr lang="zh-TW" altLang="en-US" b="1" dirty="0"/>
              <a:t>建議回饋</a:t>
            </a:r>
            <a:endParaRPr lang="zh-HK" alt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E0165D-9DCD-4E7A-9CAD-86D53CDCCD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568" y="1432311"/>
            <a:ext cx="8071672" cy="5028450"/>
          </a:xfrm>
        </p:spPr>
        <p:txBody>
          <a:bodyPr>
            <a:normAutofit fontScale="92500" lnSpcReduction="10000"/>
          </a:bodyPr>
          <a:lstStyle/>
          <a:p>
            <a:r>
              <a:rPr lang="zh-TW" altLang="en-US" sz="2400" b="1" dirty="0"/>
              <a:t>誰是訊息的製造者？</a:t>
            </a:r>
            <a:endParaRPr lang="en-US" altLang="zh-TW" sz="2400" b="1" dirty="0"/>
          </a:p>
          <a:p>
            <a:pPr marL="0" indent="0">
              <a:buNone/>
            </a:pPr>
            <a:endParaRPr lang="en-US" altLang="zh-TW" sz="2400" b="1" dirty="0"/>
          </a:p>
          <a:p>
            <a:pPr marL="0" indent="0">
              <a:buNone/>
            </a:pPr>
            <a:r>
              <a:rPr lang="zh-TW" altLang="en-US" sz="2400" dirty="0">
                <a:solidFill>
                  <a:srgbClr val="0070C0"/>
                </a:solidFill>
              </a:rPr>
              <a:t>在嚴峻的疫情下，人心惶惶，要找出訊息的製造者並不容易，但假若不是來自可信的機構、政府官方消息，我們都應時刻保持警覺。</a:t>
            </a:r>
            <a:endParaRPr lang="en-US" altLang="zh-TW" sz="24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altLang="zh-TW" sz="2400" b="1" dirty="0"/>
          </a:p>
          <a:p>
            <a:r>
              <a:rPr lang="zh-TW" altLang="en-US" sz="2400" b="1" dirty="0"/>
              <a:t>誰是訊息的轉發者？</a:t>
            </a:r>
            <a:endParaRPr lang="en-US" altLang="zh-TW" sz="2400" b="1" dirty="0"/>
          </a:p>
          <a:p>
            <a:pPr marL="0" indent="0">
              <a:buNone/>
            </a:pPr>
            <a:endParaRPr lang="en-US" altLang="zh-TW" sz="2400" dirty="0">
              <a:solidFill>
                <a:srgbClr val="0070C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sz="2400" dirty="0">
                <a:solidFill>
                  <a:srgbClr val="0070C0"/>
                </a:solidFill>
              </a:rPr>
              <a:t>轉發此訊息的人可能是你的家人、朋友、甚至是長輩，他們可能是出自關心和愛護轉發相關資訊，但這不代表他們所提供的訊息必定正確。</a:t>
            </a:r>
            <a:endParaRPr lang="en-US" altLang="zh-TW" sz="2400" dirty="0">
              <a:solidFill>
                <a:srgbClr val="0070C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sz="2400" dirty="0">
                <a:solidFill>
                  <a:srgbClr val="0070C0"/>
                </a:solidFill>
              </a:rPr>
              <a:t>我們反而要明辨訊息內容的真偽，並及時向他們作出糾正，並不應將存疑和錯誤的資料轉發開去，才是負責任的表現。</a:t>
            </a:r>
            <a:endParaRPr lang="en-US" altLang="zh-TW" sz="24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altLang="zh-TW" sz="24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b="1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AF9882-D70E-4BBC-9D9D-6F2F56C31E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1366" y="376228"/>
            <a:ext cx="1362075" cy="170497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Graphic 4" descr="Connections">
            <a:extLst>
              <a:ext uri="{FF2B5EF4-FFF2-40B4-BE49-F238E27FC236}">
                <a16:creationId xmlns:a16="http://schemas.microsoft.com/office/drawing/2014/main" id="{F3AB2D02-5BCD-4225-BAF9-6A3555A377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16863" y="2991645"/>
            <a:ext cx="1474070" cy="1474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1267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A22BA4-3ACB-47B6-B8D8-F74A7E3EAA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101" y="847694"/>
            <a:ext cx="7622998" cy="5762969"/>
          </a:xfrm>
        </p:spPr>
        <p:txBody>
          <a:bodyPr>
            <a:normAutofit fontScale="92500" lnSpcReduction="20000"/>
          </a:bodyPr>
          <a:lstStyle/>
          <a:p>
            <a:r>
              <a:rPr lang="zh-TW" altLang="en-US" sz="2400" b="1" dirty="0"/>
              <a:t>收到訊息後，我應如何應對？</a:t>
            </a:r>
            <a:endParaRPr lang="en-US" altLang="zh-TW" sz="2400" b="1" dirty="0"/>
          </a:p>
          <a:p>
            <a:pPr marL="0" indent="0">
              <a:buNone/>
            </a:pPr>
            <a:r>
              <a:rPr lang="en-US" altLang="zh-TW" sz="2400" dirty="0">
                <a:solidFill>
                  <a:srgbClr val="0070C0"/>
                </a:solidFill>
              </a:rPr>
              <a:t/>
            </a:r>
            <a:br>
              <a:rPr lang="en-US" altLang="zh-TW" sz="2400" dirty="0">
                <a:solidFill>
                  <a:srgbClr val="0070C0"/>
                </a:solidFill>
              </a:rPr>
            </a:br>
            <a:r>
              <a:rPr lang="zh-TW" altLang="en-US" sz="2400" dirty="0">
                <a:solidFill>
                  <a:srgbClr val="0070C0"/>
                </a:solidFill>
              </a:rPr>
              <a:t>教師應引導學生，當他們收到任何轉發的訊息時，都應該先</a:t>
            </a:r>
            <a:r>
              <a:rPr lang="zh-TW" altLang="en-US" sz="2400" b="1" dirty="0">
                <a:solidFill>
                  <a:srgbClr val="0070C0"/>
                </a:solidFill>
              </a:rPr>
              <a:t>「停一停，諗一諗」</a:t>
            </a:r>
            <a:r>
              <a:rPr lang="zh-TW" altLang="en-US" sz="2400" dirty="0">
                <a:solidFill>
                  <a:srgbClr val="0070C0"/>
                </a:solidFill>
              </a:rPr>
              <a:t>，不應急於將收到的訊息轉發，反而應找出內容的重點，加以分析，發揮尊重證據及明辨性思維，逐項加以引證，以找出其不合情理的地方。</a:t>
            </a:r>
            <a:endParaRPr lang="en-US" altLang="zh-TW" sz="24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altLang="zh-TW" sz="2400" dirty="0"/>
          </a:p>
          <a:p>
            <a:r>
              <a:rPr lang="zh-TW" altLang="en-US" sz="2400" b="1" dirty="0"/>
              <a:t>訊息中包括哪些內容並從哪裡了解內容的真偽？</a:t>
            </a:r>
            <a:endParaRPr lang="en-US" altLang="zh-TW" sz="2400" b="1" dirty="0"/>
          </a:p>
          <a:p>
            <a:pPr marL="0" indent="0">
              <a:buNone/>
            </a:pPr>
            <a:endParaRPr lang="en-US" altLang="zh-TW" sz="2400" dirty="0"/>
          </a:p>
          <a:p>
            <a:pPr marL="0" indent="0">
              <a:buNone/>
            </a:pPr>
            <a:r>
              <a:rPr lang="zh-TW" altLang="en-US" sz="2400" dirty="0">
                <a:solidFill>
                  <a:srgbClr val="0070C0"/>
                </a:solidFill>
              </a:rPr>
              <a:t>提示學生應仔細分析訊息所涉及的內容，並嘗試逐項找出其不合情理之處。例如，在訊息示例中主要提及兩點</a:t>
            </a:r>
            <a:r>
              <a:rPr lang="en-US" altLang="zh-TW" sz="2400" dirty="0">
                <a:solidFill>
                  <a:srgbClr val="0070C0"/>
                </a:solidFill>
              </a:rPr>
              <a:t>﹕</a:t>
            </a:r>
          </a:p>
          <a:p>
            <a:pPr marL="0" indent="0">
              <a:buNone/>
            </a:pPr>
            <a:r>
              <a:rPr lang="zh-TW" altLang="en-US" sz="2400" b="1" dirty="0">
                <a:solidFill>
                  <a:srgbClr val="0070C0"/>
                </a:solidFill>
              </a:rPr>
              <a:t>第一</a:t>
            </a:r>
            <a:r>
              <a:rPr lang="en-US" altLang="zh-TW" sz="2400" b="1" dirty="0">
                <a:solidFill>
                  <a:srgbClr val="0070C0"/>
                </a:solidFill>
              </a:rPr>
              <a:t>﹕</a:t>
            </a:r>
            <a:r>
              <a:rPr lang="zh-TW" altLang="en-US" sz="2400" b="1" dirty="0">
                <a:solidFill>
                  <a:srgbClr val="0070C0"/>
                </a:solidFill>
              </a:rPr>
              <a:t>香港已出現大規模感染</a:t>
            </a:r>
            <a:endParaRPr lang="en-US" altLang="zh-TW" sz="24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zh-TW" altLang="en-US" sz="2400" b="1" dirty="0">
                <a:solidFill>
                  <a:srgbClr val="0070C0"/>
                </a:solidFill>
              </a:rPr>
              <a:t>第二</a:t>
            </a:r>
            <a:r>
              <a:rPr lang="en-US" altLang="zh-TW" sz="2400" b="1" dirty="0">
                <a:solidFill>
                  <a:srgbClr val="0070C0"/>
                </a:solidFill>
              </a:rPr>
              <a:t>﹕</a:t>
            </a:r>
            <a:r>
              <a:rPr lang="zh-TW" altLang="en-US" sz="2400" b="1" dirty="0">
                <a:solidFill>
                  <a:srgbClr val="0070C0"/>
                </a:solidFill>
              </a:rPr>
              <a:t>香港特別行政區政府即將推出措施，禁止內地入口貨品</a:t>
            </a:r>
            <a:endParaRPr lang="en-US" altLang="zh-TW" sz="24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zh-TW" altLang="en-US" sz="2400" dirty="0">
                <a:solidFill>
                  <a:srgbClr val="0070C0"/>
                </a:solidFill>
              </a:rPr>
              <a:t>由於這些內容都涉及官方公佈的資訊，因此學生應從政府的網站查證相關資料 </a:t>
            </a:r>
            <a:r>
              <a:rPr lang="en-US" altLang="zh-TW" sz="2400" dirty="0">
                <a:solidFill>
                  <a:srgbClr val="0070C0"/>
                </a:solidFill>
              </a:rPr>
              <a:t>(</a:t>
            </a:r>
            <a:r>
              <a:rPr lang="zh-TW" altLang="en-US" sz="2400" dirty="0">
                <a:solidFill>
                  <a:srgbClr val="0070C0"/>
                </a:solidFill>
              </a:rPr>
              <a:t>見下頁</a:t>
            </a:r>
            <a:r>
              <a:rPr lang="en-US" altLang="zh-TW" sz="2400" dirty="0">
                <a:solidFill>
                  <a:srgbClr val="0070C0"/>
                </a:solidFill>
              </a:rPr>
              <a:t>)</a:t>
            </a:r>
            <a:endParaRPr lang="zh-HK" altLang="en-US" sz="2400" dirty="0">
              <a:solidFill>
                <a:srgbClr val="0070C0"/>
              </a:solidFill>
            </a:endParaRPr>
          </a:p>
        </p:txBody>
      </p:sp>
      <p:pic>
        <p:nvPicPr>
          <p:cNvPr id="10" name="Graphic 9" descr="Chat">
            <a:extLst>
              <a:ext uri="{FF2B5EF4-FFF2-40B4-BE49-F238E27FC236}">
                <a16:creationId xmlns:a16="http://schemas.microsoft.com/office/drawing/2014/main" id="{7847E69E-703B-4812-BD03-B84FD3E8225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11091" y="39049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2329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1774B8-8160-4954-8590-5732CC2525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0445" y="360998"/>
            <a:ext cx="8009255" cy="633984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zh-TW" sz="2000" b="1" dirty="0"/>
          </a:p>
          <a:p>
            <a:r>
              <a:rPr lang="zh-TW" altLang="en-US" sz="2000" b="1" dirty="0"/>
              <a:t>訊息中包括哪些內容並從哪裡了解內容的真偽？</a:t>
            </a:r>
            <a:endParaRPr lang="en-US" altLang="zh-TW" sz="2000" b="1" dirty="0"/>
          </a:p>
          <a:p>
            <a:pPr marL="0" indent="0">
              <a:buNone/>
            </a:pPr>
            <a:endParaRPr lang="en-US" altLang="zh-TW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sz="2000" dirty="0">
                <a:solidFill>
                  <a:srgbClr val="0070C0"/>
                </a:solidFill>
              </a:rPr>
              <a:t>相關訊息的接收日期是</a:t>
            </a:r>
            <a:r>
              <a:rPr lang="en-US" altLang="zh-TW" sz="2000" dirty="0">
                <a:solidFill>
                  <a:srgbClr val="0070C0"/>
                </a:solidFill>
              </a:rPr>
              <a:t>2020</a:t>
            </a:r>
            <a:r>
              <a:rPr lang="zh-TW" altLang="en-US" sz="2000" dirty="0">
                <a:solidFill>
                  <a:srgbClr val="0070C0"/>
                </a:solidFill>
              </a:rPr>
              <a:t>年</a:t>
            </a:r>
            <a:r>
              <a:rPr lang="en-US" altLang="zh-TW" sz="2000" dirty="0">
                <a:solidFill>
                  <a:srgbClr val="0070C0"/>
                </a:solidFill>
              </a:rPr>
              <a:t>2</a:t>
            </a:r>
            <a:r>
              <a:rPr lang="zh-TW" altLang="en-US" sz="2000" dirty="0">
                <a:solidFill>
                  <a:srgbClr val="0070C0"/>
                </a:solidFill>
              </a:rPr>
              <a:t>月</a:t>
            </a:r>
            <a:r>
              <a:rPr lang="en-US" altLang="zh-TW" sz="2000" dirty="0">
                <a:solidFill>
                  <a:srgbClr val="0070C0"/>
                </a:solidFill>
              </a:rPr>
              <a:t>3</a:t>
            </a:r>
            <a:r>
              <a:rPr lang="zh-TW" altLang="en-US" sz="2000" dirty="0">
                <a:solidFill>
                  <a:srgbClr val="0070C0"/>
                </a:solidFill>
              </a:rPr>
              <a:t>日，根據衞生署衞生防護中心（中心）公布，截至二月三日晚上八時沒有錄得新增的新型冠狀病毒感染確診個案，至今本港確診個案維持共十五宗 </a:t>
            </a:r>
            <a:r>
              <a:rPr lang="en-US" altLang="zh-TW" sz="2000" dirty="0">
                <a:solidFill>
                  <a:srgbClr val="0070C0"/>
                </a:solidFill>
              </a:rPr>
              <a:t>(</a:t>
            </a:r>
            <a:r>
              <a:rPr lang="zh-TW" altLang="en-US" sz="2000" dirty="0">
                <a:solidFill>
                  <a:srgbClr val="0070C0"/>
                </a:solidFill>
              </a:rPr>
              <a:t>資料來源</a:t>
            </a:r>
            <a:r>
              <a:rPr lang="en-US" altLang="zh-TW" sz="2000" dirty="0">
                <a:solidFill>
                  <a:srgbClr val="0070C0"/>
                </a:solidFill>
              </a:rPr>
              <a:t>﹕</a:t>
            </a:r>
            <a:r>
              <a:rPr lang="en-US" altLang="zh-HK" sz="2000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https://www.info.gov.hk/gia/general/202002/03/P2020020300736.htm </a:t>
            </a:r>
            <a:r>
              <a:rPr lang="en-US" altLang="zh-TW" sz="2000" dirty="0">
                <a:solidFill>
                  <a:srgbClr val="0070C0"/>
                </a:solidFill>
              </a:rPr>
              <a:t>)</a:t>
            </a:r>
            <a:r>
              <a:rPr lang="zh-TW" altLang="en-US" sz="2000" dirty="0">
                <a:solidFill>
                  <a:srgbClr val="0070C0"/>
                </a:solidFill>
              </a:rPr>
              <a:t>。因此，訊息所提及的「大規模感染」並不正確。</a:t>
            </a:r>
            <a:endParaRPr lang="en-US" altLang="zh-TW" sz="2000" dirty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TW" sz="2000" dirty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TW" sz="2000" dirty="0">
                <a:solidFill>
                  <a:srgbClr val="0070C0"/>
                </a:solidFill>
              </a:rPr>
              <a:t> </a:t>
            </a:r>
            <a:r>
              <a:rPr lang="zh-TW" altLang="en-US" sz="2000" dirty="0">
                <a:solidFill>
                  <a:srgbClr val="0070C0"/>
                </a:solidFill>
              </a:rPr>
              <a:t>在香港政府的官方網站所提及的是進一步壓縮跨境人流的措施，並沒有提及任何相關的客運安排 </a:t>
            </a:r>
            <a:r>
              <a:rPr lang="en-US" altLang="zh-TW" sz="2000" dirty="0">
                <a:solidFill>
                  <a:srgbClr val="0070C0"/>
                </a:solidFill>
              </a:rPr>
              <a:t>(</a:t>
            </a:r>
            <a:r>
              <a:rPr lang="zh-TW" altLang="en-US" sz="2000" dirty="0">
                <a:solidFill>
                  <a:srgbClr val="0070C0"/>
                </a:solidFill>
              </a:rPr>
              <a:t>資料來源</a:t>
            </a:r>
            <a:r>
              <a:rPr lang="en-US" altLang="zh-TW" sz="2000" dirty="0">
                <a:solidFill>
                  <a:srgbClr val="0070C0"/>
                </a:solidFill>
              </a:rPr>
              <a:t>﹕</a:t>
            </a:r>
            <a:r>
              <a:rPr lang="en-US" altLang="zh-HK" sz="2000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https://www.info.gov.hk/gia/general/202002/03/P2020020300759.htm </a:t>
            </a:r>
            <a:r>
              <a:rPr lang="en-US" altLang="zh-TW" sz="2000" dirty="0">
                <a:solidFill>
                  <a:srgbClr val="0070C0"/>
                </a:solidFill>
              </a:rPr>
              <a:t>)</a:t>
            </a:r>
            <a:r>
              <a:rPr lang="zh-TW" altLang="en-US" sz="2000" dirty="0">
                <a:solidFill>
                  <a:srgbClr val="0070C0"/>
                </a:solidFill>
              </a:rPr>
              <a:t>。</a:t>
            </a:r>
            <a:endParaRPr lang="en-US" altLang="zh-TW" sz="20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altLang="zh-TW" sz="20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zh-TW" altLang="en-US" sz="2000" b="1" dirty="0">
                <a:solidFill>
                  <a:srgbClr val="0070C0"/>
                </a:solidFill>
              </a:rPr>
              <a:t>教師應</a:t>
            </a:r>
            <a:r>
              <a:rPr lang="zh-HK" altLang="en-US" sz="2000" b="1" dirty="0">
                <a:solidFill>
                  <a:srgbClr val="0070C0"/>
                </a:solidFill>
              </a:rPr>
              <a:t>對</a:t>
            </a:r>
            <a:r>
              <a:rPr lang="zh-TW" altLang="en-US" sz="2000" b="1" dirty="0">
                <a:solidFill>
                  <a:srgbClr val="0070C0"/>
                </a:solidFill>
              </a:rPr>
              <a:t>學生循循善誘，指出在疫情嚴峻之時，必會出現各項傳言，但是亦必須保持理性的思考，多從不同途徑分析資料來源及其真偽。</a:t>
            </a:r>
            <a:endParaRPr lang="en-US" altLang="zh-TW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0076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DBCDC-A3A8-4443-9D67-5FAD034C1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9031" y="352745"/>
            <a:ext cx="10384204" cy="1280890"/>
          </a:xfrm>
        </p:spPr>
        <p:txBody>
          <a:bodyPr>
            <a:normAutofit fontScale="90000"/>
          </a:bodyPr>
          <a:lstStyle/>
          <a:p>
            <a:r>
              <a:rPr lang="zh-TW" altLang="en-US" sz="4000" b="1" dirty="0"/>
              <a:t>參考政府網站</a:t>
            </a:r>
            <a:r>
              <a:rPr lang="en-US" altLang="zh-TW" sz="4000" b="1" dirty="0"/>
              <a:t>﹕</a:t>
            </a:r>
            <a:r>
              <a:rPr lang="en-US" altLang="zh-TW" sz="2800" b="1" dirty="0"/>
              <a:t/>
            </a:r>
            <a:br>
              <a:rPr lang="en-US" altLang="zh-TW" sz="2800" b="1" dirty="0"/>
            </a:br>
            <a:r>
              <a:rPr lang="zh-TW" altLang="en-US" sz="2800" dirty="0"/>
              <a:t>有關政府澄清防疫措施不會影響兩地貨運，</a:t>
            </a:r>
            <a:r>
              <a:rPr lang="en-US" altLang="zh-TW" sz="2800" dirty="0"/>
              <a:t/>
            </a:r>
            <a:br>
              <a:rPr lang="en-US" altLang="zh-TW" sz="2800" dirty="0"/>
            </a:br>
            <a:r>
              <a:rPr lang="zh-TW" altLang="en-US" sz="2800" dirty="0"/>
              <a:t>食品供應正常充足。</a:t>
            </a:r>
            <a:endParaRPr lang="zh-HK" alt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C8E4A9-BA18-4D36-8C2B-563AE25C32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9187" y="2398426"/>
            <a:ext cx="4216805" cy="28915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4EE1D3A-C463-4EEA-B9A3-468B7A28B6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786" y="2254907"/>
            <a:ext cx="3805214" cy="317856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769668C-7BA3-48FA-ABF8-85880752137A}"/>
              </a:ext>
            </a:extLst>
          </p:cNvPr>
          <p:cNvSpPr/>
          <p:nvPr/>
        </p:nvSpPr>
        <p:spPr>
          <a:xfrm>
            <a:off x="1449031" y="6054741"/>
            <a:ext cx="73030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zh-TW" altLang="en-US" sz="1600" dirty="0">
                <a:latin typeface="細明體" panose="02020509000000000000" pitchFamily="49" charset="-120"/>
                <a:ea typeface="細明體" panose="02020509000000000000" pitchFamily="49" charset="-120"/>
              </a:rPr>
              <a:t>圖片及資料來源</a:t>
            </a:r>
            <a:r>
              <a:rPr lang="en-US" altLang="zh-TW" sz="1600" dirty="0">
                <a:latin typeface="細明體" panose="02020509000000000000" pitchFamily="49" charset="-120"/>
                <a:ea typeface="細明體" panose="02020509000000000000" pitchFamily="49" charset="-120"/>
              </a:rPr>
              <a:t>﹕</a:t>
            </a:r>
            <a:r>
              <a:rPr lang="zh-TW" altLang="en-US" sz="1600" dirty="0">
                <a:latin typeface="細明體" panose="02020509000000000000" pitchFamily="49" charset="-120"/>
                <a:ea typeface="細明體" panose="02020509000000000000" pitchFamily="49" charset="-120"/>
              </a:rPr>
              <a:t>香港特別行政區政府新聞公報 </a:t>
            </a:r>
            <a:r>
              <a:rPr lang="en-HK" altLang="zh-HK" sz="1600" dirty="0">
                <a:hlinkClick r:id="rId4"/>
              </a:rPr>
              <a:t>https://www.info.gov.hk/gia/general/202002/05/P2020020500775.htm</a:t>
            </a:r>
            <a:endParaRPr lang="zh-HK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4267972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B1D39D-813F-4D17-92F6-53E039DDB9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3321" y="1744749"/>
            <a:ext cx="4581719" cy="5974080"/>
          </a:xfrm>
        </p:spPr>
        <p:txBody>
          <a:bodyPr>
            <a:normAutofit/>
          </a:bodyPr>
          <a:lstStyle/>
          <a:p>
            <a:endParaRPr lang="en-US" altLang="zh-HK" sz="2800" dirty="0"/>
          </a:p>
          <a:p>
            <a:pPr marL="0" indent="0">
              <a:buNone/>
            </a:pPr>
            <a:r>
              <a:rPr lang="zh-TW" altLang="en-US" sz="3000" dirty="0">
                <a:solidFill>
                  <a:srgbClr val="0070C0"/>
                </a:solidFill>
              </a:rPr>
              <a:t>將未經查證的消息轉發，負面後果或許不會立刻出現，但在人云亦云的效應下，最終會導致部分人士囤積貨物，致貨品供應量不足，</a:t>
            </a:r>
            <a:r>
              <a:rPr lang="zh-TW" altLang="en-US" sz="3000" b="1" u="sng" dirty="0">
                <a:solidFill>
                  <a:srgbClr val="0070C0"/>
                </a:solidFill>
              </a:rPr>
              <a:t>令真正有需要的人士未能及時獲得資源</a:t>
            </a:r>
            <a:r>
              <a:rPr lang="zh-TW" altLang="en-US" sz="3000" dirty="0">
                <a:solidFill>
                  <a:srgbClr val="0070C0"/>
                </a:solidFill>
              </a:rPr>
              <a:t>。</a:t>
            </a:r>
            <a:endParaRPr lang="en-US" altLang="zh-TW" sz="30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altLang="zh-HK" sz="2100" dirty="0"/>
          </a:p>
          <a:p>
            <a:pPr marL="0" indent="0">
              <a:buNone/>
            </a:pPr>
            <a:endParaRPr lang="en-US" altLang="zh-HK" sz="2400" dirty="0">
              <a:latin typeface="+mn-ea"/>
            </a:endParaRPr>
          </a:p>
          <a:p>
            <a:endParaRPr lang="zh-HK" alt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12F1736-8FE8-46F9-81EB-219C14F3D2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8719" y="2059781"/>
            <a:ext cx="2267734" cy="34976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矩形 1"/>
          <p:cNvSpPr/>
          <p:nvPr/>
        </p:nvSpPr>
        <p:spPr>
          <a:xfrm>
            <a:off x="1463039" y="470700"/>
            <a:ext cx="723207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000" b="1" dirty="0"/>
              <a:t>假如我將沒有查證的訊息轉發，會造成哪些後果？</a:t>
            </a:r>
            <a:endParaRPr lang="en-US" altLang="zh-TW" sz="4000" b="1" dirty="0"/>
          </a:p>
        </p:txBody>
      </p:sp>
    </p:spTree>
    <p:extLst>
      <p:ext uri="{BB962C8B-B14F-4D97-AF65-F5344CB8AC3E}">
        <p14:creationId xmlns:p14="http://schemas.microsoft.com/office/powerpoint/2010/main" val="21851564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6A428-A32A-4EA5-B2F3-4E14FFB39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8670" y="654091"/>
            <a:ext cx="8911687" cy="715959"/>
          </a:xfrm>
        </p:spPr>
        <p:txBody>
          <a:bodyPr/>
          <a:lstStyle/>
          <a:p>
            <a:r>
              <a:rPr lang="zh-TW" altLang="en-US" b="1" dirty="0"/>
              <a:t>建議參考資源</a:t>
            </a:r>
            <a:endParaRPr lang="zh-HK" alt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FEA6F2-BA1C-483D-997C-46F3535221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406" y="1673081"/>
            <a:ext cx="8044722" cy="4887376"/>
          </a:xfrm>
        </p:spPr>
        <p:txBody>
          <a:bodyPr>
            <a:normAutofit fontScale="92500" lnSpcReduction="20000"/>
          </a:bodyPr>
          <a:lstStyle/>
          <a:p>
            <a:r>
              <a:rPr lang="zh-TW" altLang="en-US" sz="3200" b="1" dirty="0">
                <a:solidFill>
                  <a:schemeClr val="tx1"/>
                </a:solidFill>
                <a:latin typeface="Times New Roman" pitchFamily="18" charset="0"/>
                <a:ea typeface="細明體" pitchFamily="49" charset="-120"/>
              </a:rPr>
              <a:t> 香港特別行政區政府政府統計處 </a:t>
            </a:r>
            <a:r>
              <a:rPr lang="en-US" altLang="zh-TW" sz="3200" b="1" dirty="0">
                <a:solidFill>
                  <a:srgbClr val="0070C0"/>
                </a:solidFill>
                <a:latin typeface="Times New Roman" pitchFamily="18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http://www.censtatd.gov.hk/home/index_tc.jsp</a:t>
            </a:r>
            <a:r>
              <a:rPr lang="en-US" altLang="zh-TW" sz="3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</a:p>
          <a:p>
            <a:r>
              <a:rPr lang="en-US" altLang="zh-TW" sz="3200" b="1" dirty="0">
                <a:solidFill>
                  <a:schemeClr val="tx1"/>
                </a:solidFill>
                <a:latin typeface="Times New Roman" pitchFamily="18" charset="0"/>
                <a:ea typeface="細明體" pitchFamily="49" charset="-120"/>
              </a:rPr>
              <a:t> </a:t>
            </a:r>
            <a:r>
              <a:rPr lang="zh-TW" altLang="en-US" sz="3200" b="1" dirty="0">
                <a:solidFill>
                  <a:schemeClr val="tx1"/>
                </a:solidFill>
                <a:latin typeface="Times New Roman" pitchFamily="18" charset="0"/>
                <a:ea typeface="細明體" pitchFamily="49" charset="-120"/>
              </a:rPr>
              <a:t>香港特別行政區衞生署衞生防護中心  </a:t>
            </a:r>
            <a:r>
              <a:rPr lang="en-US" altLang="zh-HK" sz="3200" b="1" dirty="0">
                <a:solidFill>
                  <a:srgbClr val="0070C0"/>
                </a:solidFill>
                <a:latin typeface="Times New Roman" pitchFamily="18" charset="0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https://www.chp.gov.hk/tc/index.html</a:t>
            </a:r>
            <a:endParaRPr lang="en-US" altLang="zh-TW" sz="3200" b="1" dirty="0">
              <a:solidFill>
                <a:srgbClr val="0070C0"/>
              </a:solidFill>
              <a:latin typeface="Times New Roman" pitchFamily="18" charset="0"/>
            </a:endParaRPr>
          </a:p>
          <a:p>
            <a:r>
              <a:rPr lang="zh-TW" altLang="en-US" sz="3200" b="1" dirty="0">
                <a:solidFill>
                  <a:schemeClr val="tx1"/>
                </a:solidFill>
                <a:latin typeface="Times New Roman" pitchFamily="18" charset="0"/>
                <a:ea typeface="細明體" pitchFamily="49" charset="-120"/>
              </a:rPr>
              <a:t>中華人民共和國國家統計局 </a:t>
            </a:r>
            <a:r>
              <a:rPr lang="en-US" altLang="zh-TW" sz="3200" b="1" dirty="0">
                <a:solidFill>
                  <a:srgbClr val="0070C0"/>
                </a:solidFill>
                <a:latin typeface="Times New Roman" pitchFamily="18" charset="0"/>
                <a:ea typeface="細明體" pitchFamily="49" charset="-120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http://www.stats.gov.cn/</a:t>
            </a:r>
            <a:r>
              <a:rPr lang="en-US" altLang="zh-TW" sz="3200" b="1" dirty="0">
                <a:solidFill>
                  <a:srgbClr val="0070C0"/>
                </a:solidFill>
                <a:latin typeface="Times New Roman" pitchFamily="18" charset="0"/>
                <a:ea typeface="細明體" pitchFamily="49" charset="-120"/>
              </a:rPr>
              <a:t> </a:t>
            </a:r>
          </a:p>
          <a:p>
            <a:r>
              <a:rPr lang="zh-TW" altLang="en-US" sz="3200" b="1" dirty="0">
                <a:solidFill>
                  <a:schemeClr val="tx1"/>
                </a:solidFill>
                <a:latin typeface="Times New Roman" pitchFamily="18" charset="0"/>
                <a:ea typeface="細明體" pitchFamily="49" charset="-120"/>
              </a:rPr>
              <a:t>香港政府一站通 </a:t>
            </a:r>
            <a:endParaRPr lang="en-US" altLang="zh-TW" sz="3200" b="1" dirty="0">
              <a:solidFill>
                <a:schemeClr val="tx1"/>
              </a:solidFill>
              <a:latin typeface="Times New Roman" pitchFamily="18" charset="0"/>
              <a:ea typeface="細明體" pitchFamily="49" charset="-120"/>
            </a:endParaRPr>
          </a:p>
          <a:p>
            <a:r>
              <a:rPr lang="en-US" altLang="zh-TW" sz="3200" b="1" dirty="0">
                <a:solidFill>
                  <a:srgbClr val="0070C0"/>
                </a:solidFill>
                <a:latin typeface="Times New Roman" pitchFamily="18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http://www.gov.hk/tc/residents/</a:t>
            </a:r>
            <a:r>
              <a:rPr lang="en-US" altLang="zh-TW" sz="3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</a:p>
          <a:p>
            <a:r>
              <a:rPr lang="zh-TW" altLang="en-US" sz="3200" b="1" dirty="0">
                <a:solidFill>
                  <a:schemeClr val="tx1"/>
                </a:solidFill>
                <a:latin typeface="Times New Roman" pitchFamily="18" charset="0"/>
                <a:ea typeface="細明體" pitchFamily="49" charset="-120"/>
              </a:rPr>
              <a:t>香港特別行政區政府新聞公報</a:t>
            </a:r>
            <a:r>
              <a:rPr lang="en-HK" altLang="zh-HK" sz="3200" b="1" dirty="0">
                <a:solidFill>
                  <a:srgbClr val="0070C0"/>
                </a:solidFill>
                <a:latin typeface="Times New Roman" pitchFamily="18" charset="0"/>
                <a:hlinkClick r:id="rId6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https://www.info.gov.hk/gia/ISD_public_Calendar_tc.html</a:t>
            </a:r>
            <a:endParaRPr lang="en-US" altLang="zh-TW" sz="3200" b="1" dirty="0">
              <a:solidFill>
                <a:srgbClr val="0070C0"/>
              </a:solidFill>
              <a:latin typeface="Times New Roman" pitchFamily="18" charset="0"/>
            </a:endParaRPr>
          </a:p>
          <a:p>
            <a:endParaRPr lang="en-US" altLang="zh-TW" sz="3200" b="1" dirty="0">
              <a:solidFill>
                <a:srgbClr val="0070C0"/>
              </a:solidFill>
              <a:latin typeface="Times New Roman" pitchFamily="18" charset="0"/>
            </a:endParaRPr>
          </a:p>
          <a:p>
            <a:pPr marL="0" indent="0">
              <a:buNone/>
            </a:pPr>
            <a:endParaRPr lang="en-US" altLang="zh-TW" sz="3200" b="1" dirty="0">
              <a:solidFill>
                <a:srgbClr val="0070C0"/>
              </a:solidFill>
              <a:latin typeface="Times New Roman" pitchFamily="18" charset="0"/>
            </a:endParaRPr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06744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E1160-086D-401D-9144-73A3525AA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8007" y="630599"/>
            <a:ext cx="3650279" cy="1259894"/>
          </a:xfrm>
        </p:spPr>
        <p:txBody>
          <a:bodyPr>
            <a:normAutofit/>
          </a:bodyPr>
          <a:lstStyle/>
          <a:p>
            <a:r>
              <a:rPr lang="zh-TW" altLang="en-US" b="1" u="sng" dirty="0"/>
              <a:t>總結 </a:t>
            </a:r>
            <a:r>
              <a:rPr lang="en-US" altLang="zh-TW" b="1" u="sng" dirty="0"/>
              <a:t>﹕</a:t>
            </a:r>
            <a:r>
              <a:rPr lang="zh-TW" altLang="en-US" b="1" u="sng" dirty="0"/>
              <a:t>同心抗疫</a:t>
            </a:r>
            <a:endParaRPr lang="zh-HK" altLang="en-US" b="1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9D4422-11F1-4803-BB4D-746487FB8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896" y="1386585"/>
            <a:ext cx="4911356" cy="484081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TW" altLang="en-US" sz="2400" dirty="0"/>
              <a:t>教師在嚴峻的疫情中，我們可以</a:t>
            </a:r>
            <a:r>
              <a:rPr lang="en-US" altLang="zh-TW" sz="2400" dirty="0"/>
              <a:t>﹕</a:t>
            </a:r>
          </a:p>
          <a:p>
            <a:pPr marL="0" indent="0">
              <a:buNone/>
            </a:pPr>
            <a:endParaRPr lang="en-US" altLang="zh-TW" sz="2400" dirty="0"/>
          </a:p>
          <a:p>
            <a:pPr>
              <a:buFont typeface="Wingdings" panose="05000000000000000000" pitchFamily="2" charset="2"/>
              <a:buChar char="ü"/>
            </a:pPr>
            <a:r>
              <a:rPr lang="zh-TW" altLang="en-US" sz="2400" b="1" dirty="0">
                <a:solidFill>
                  <a:srgbClr val="0070C0"/>
                </a:solidFill>
              </a:rPr>
              <a:t>鼓勵學生正面積極地面對</a:t>
            </a:r>
            <a:r>
              <a:rPr lang="zh-TW" altLang="en-US" sz="2400" dirty="0"/>
              <a:t>，並在疫情中</a:t>
            </a:r>
            <a:r>
              <a:rPr lang="zh-HK" altLang="en-US" sz="2400" dirty="0"/>
              <a:t>應用與</a:t>
            </a:r>
            <a:r>
              <a:rPr lang="zh-TW" altLang="en-US" sz="2400" dirty="0" smtClean="0"/>
              <a:t>實踐資訊</a:t>
            </a:r>
            <a:r>
              <a:rPr lang="zh-TW" altLang="en-US" sz="2400" dirty="0"/>
              <a:t>素養，慎思明辨</a:t>
            </a:r>
            <a:endParaRPr lang="en-US" altLang="zh-TW" sz="2400" dirty="0"/>
          </a:p>
          <a:p>
            <a:pPr marL="0" indent="0">
              <a:buNone/>
            </a:pPr>
            <a:endParaRPr lang="en-US" altLang="zh-TW" sz="24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altLang="zh-TW" sz="2400" dirty="0"/>
              <a:t> </a:t>
            </a:r>
            <a:r>
              <a:rPr lang="zh-TW" altLang="en-US" sz="2400" dirty="0"/>
              <a:t>引導學生</a:t>
            </a:r>
            <a:r>
              <a:rPr lang="zh-TW" altLang="en-US" sz="2400" b="1" dirty="0">
                <a:solidFill>
                  <a:srgbClr val="0070C0"/>
                </a:solidFill>
              </a:rPr>
              <a:t>謹慎處理各種資訊，不要轉發未經證實的訊息</a:t>
            </a:r>
            <a:endParaRPr lang="en-US" altLang="zh-TW" sz="24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altLang="zh-TW" sz="24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altLang="zh-TW" sz="2400" dirty="0"/>
              <a:t> </a:t>
            </a:r>
            <a:r>
              <a:rPr lang="zh-TW" altLang="en-US" sz="2400" dirty="0"/>
              <a:t>分享已經證實及來源可靠的資訊，讓學生們團結一心對抗疫情</a:t>
            </a:r>
            <a:endParaRPr lang="en-US" altLang="zh-TW" sz="2400" dirty="0"/>
          </a:p>
        </p:txBody>
      </p:sp>
      <p:pic>
        <p:nvPicPr>
          <p:cNvPr id="6" name="Graphic 5" descr="Group success">
            <a:extLst>
              <a:ext uri="{FF2B5EF4-FFF2-40B4-BE49-F238E27FC236}">
                <a16:creationId xmlns:a16="http://schemas.microsoft.com/office/drawing/2014/main" id="{33A3DE54-069C-403F-934A-FF34BF2558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61064" y="1653613"/>
            <a:ext cx="2113034" cy="211303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974F922-3368-464F-88C4-EBCF6C8B9D42}"/>
              </a:ext>
            </a:extLst>
          </p:cNvPr>
          <p:cNvSpPr/>
          <p:nvPr/>
        </p:nvSpPr>
        <p:spPr>
          <a:xfrm>
            <a:off x="1171020" y="6168369"/>
            <a:ext cx="84964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zh-TW" altLang="en-US" sz="1600" dirty="0">
                <a:latin typeface="細明體" panose="02020509000000000000" pitchFamily="49" charset="-120"/>
                <a:ea typeface="細明體" panose="02020509000000000000" pitchFamily="49" charset="-120"/>
              </a:rPr>
              <a:t>圖片來源</a:t>
            </a:r>
            <a:r>
              <a:rPr lang="en-US" altLang="zh-TW" sz="1600" dirty="0">
                <a:latin typeface="細明體" panose="02020509000000000000" pitchFamily="49" charset="-120"/>
                <a:ea typeface="細明體" panose="02020509000000000000" pitchFamily="49" charset="-120"/>
              </a:rPr>
              <a:t>﹕</a:t>
            </a:r>
            <a:r>
              <a:rPr lang="zh-TW" altLang="en-US" sz="1600" dirty="0"/>
              <a:t>衞生署衞生防護中心 </a:t>
            </a:r>
            <a:r>
              <a:rPr lang="en-US" altLang="zh-HK" sz="1600" dirty="0">
                <a:hlinkClick r:id="rId4"/>
              </a:rPr>
              <a:t>https://www.chp.gov.hk/tc/healthtopics/content/24/102466.html</a:t>
            </a:r>
            <a:endParaRPr lang="zh-HK" altLang="en-US" sz="16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B2D76D3-E0FF-4665-975A-638644C795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2561" y="3717197"/>
            <a:ext cx="3361911" cy="14871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972025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35CC5-7EEF-4AC2-BDE0-217C1812D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872" y="377079"/>
            <a:ext cx="8911687" cy="1280890"/>
          </a:xfrm>
        </p:spPr>
        <p:txBody>
          <a:bodyPr/>
          <a:lstStyle/>
          <a:p>
            <a:pPr algn="ctr"/>
            <a:r>
              <a:rPr lang="zh-TW" altLang="en-US" b="1" dirty="0"/>
              <a:t>近日有關疫情資訊泛濫的報導 </a:t>
            </a:r>
            <a:endParaRPr lang="zh-HK" alt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8E84D4-7E08-4DC9-83BB-7F2CA53ED829}"/>
              </a:ext>
            </a:extLst>
          </p:cNvPr>
          <p:cNvSpPr txBox="1"/>
          <p:nvPr/>
        </p:nvSpPr>
        <p:spPr>
          <a:xfrm>
            <a:off x="1514006" y="1458680"/>
            <a:ext cx="7629994" cy="1098982"/>
          </a:xfrm>
          <a:custGeom>
            <a:avLst/>
            <a:gdLst>
              <a:gd name="connsiteX0" fmla="*/ 0 w 9555480"/>
              <a:gd name="connsiteY0" fmla="*/ 0 h 1200329"/>
              <a:gd name="connsiteX1" fmla="*/ 9555480 w 9555480"/>
              <a:gd name="connsiteY1" fmla="*/ 0 h 1200329"/>
              <a:gd name="connsiteX2" fmla="*/ 9555480 w 9555480"/>
              <a:gd name="connsiteY2" fmla="*/ 1200329 h 1200329"/>
              <a:gd name="connsiteX3" fmla="*/ 0 w 9555480"/>
              <a:gd name="connsiteY3" fmla="*/ 1200329 h 1200329"/>
              <a:gd name="connsiteX4" fmla="*/ 0 w 9555480"/>
              <a:gd name="connsiteY4" fmla="*/ 0 h 1200329"/>
              <a:gd name="connsiteX0" fmla="*/ 0 w 9585960"/>
              <a:gd name="connsiteY0" fmla="*/ 0 h 1581329"/>
              <a:gd name="connsiteX1" fmla="*/ 9555480 w 9585960"/>
              <a:gd name="connsiteY1" fmla="*/ 0 h 1581329"/>
              <a:gd name="connsiteX2" fmla="*/ 9585960 w 9585960"/>
              <a:gd name="connsiteY2" fmla="*/ 1581329 h 1581329"/>
              <a:gd name="connsiteX3" fmla="*/ 0 w 9585960"/>
              <a:gd name="connsiteY3" fmla="*/ 1200329 h 1581329"/>
              <a:gd name="connsiteX4" fmla="*/ 0 w 9585960"/>
              <a:gd name="connsiteY4" fmla="*/ 0 h 1581329"/>
              <a:gd name="connsiteX0" fmla="*/ 0 w 9585960"/>
              <a:gd name="connsiteY0" fmla="*/ 0 h 1821444"/>
              <a:gd name="connsiteX1" fmla="*/ 9555480 w 9585960"/>
              <a:gd name="connsiteY1" fmla="*/ 0 h 1821444"/>
              <a:gd name="connsiteX2" fmla="*/ 9585960 w 9585960"/>
              <a:gd name="connsiteY2" fmla="*/ 1581329 h 1821444"/>
              <a:gd name="connsiteX3" fmla="*/ 0 w 9585960"/>
              <a:gd name="connsiteY3" fmla="*/ 1821444 h 1821444"/>
              <a:gd name="connsiteX4" fmla="*/ 0 w 9585960"/>
              <a:gd name="connsiteY4" fmla="*/ 0 h 1821444"/>
              <a:gd name="connsiteX0" fmla="*/ 0 w 9585960"/>
              <a:gd name="connsiteY0" fmla="*/ 0 h 1821444"/>
              <a:gd name="connsiteX1" fmla="*/ 9555480 w 9585960"/>
              <a:gd name="connsiteY1" fmla="*/ 0 h 1821444"/>
              <a:gd name="connsiteX2" fmla="*/ 9585960 w 9585960"/>
              <a:gd name="connsiteY2" fmla="*/ 1249809 h 1821444"/>
              <a:gd name="connsiteX3" fmla="*/ 0 w 9585960"/>
              <a:gd name="connsiteY3" fmla="*/ 1821444 h 1821444"/>
              <a:gd name="connsiteX4" fmla="*/ 0 w 9585960"/>
              <a:gd name="connsiteY4" fmla="*/ 0 h 1821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85960" h="1821444">
                <a:moveTo>
                  <a:pt x="0" y="0"/>
                </a:moveTo>
                <a:lnTo>
                  <a:pt x="9555480" y="0"/>
                </a:lnTo>
                <a:lnTo>
                  <a:pt x="9585960" y="1249809"/>
                </a:lnTo>
                <a:lnTo>
                  <a:pt x="0" y="1821444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TW" sz="2800" b="1" dirty="0"/>
              <a:t>〈</a:t>
            </a:r>
            <a:r>
              <a:rPr lang="zh-TW" altLang="en-US" sz="2800" b="1" dirty="0"/>
              <a:t>網上充斥真假資訊 梁卓偉指港爆「資訊疫症」</a:t>
            </a:r>
            <a:r>
              <a:rPr lang="en-US" altLang="zh-TW" sz="2800" b="1" dirty="0"/>
              <a:t>〉 (</a:t>
            </a:r>
            <a:r>
              <a:rPr lang="zh-TW" altLang="en-US" sz="2800" b="1" dirty="0"/>
              <a:t>頭條日報，</a:t>
            </a:r>
            <a:r>
              <a:rPr lang="en-US" altLang="zh-TW" sz="2800" b="1" dirty="0"/>
              <a:t>2020-02-07)</a:t>
            </a:r>
            <a:endParaRPr lang="zh-HK" altLang="en-US" sz="28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215B83-E494-4D52-AA02-45CF0496D066}"/>
              </a:ext>
            </a:extLst>
          </p:cNvPr>
          <p:cNvSpPr txBox="1"/>
          <p:nvPr/>
        </p:nvSpPr>
        <p:spPr>
          <a:xfrm>
            <a:off x="764498" y="3002647"/>
            <a:ext cx="8349795" cy="1403812"/>
          </a:xfrm>
          <a:custGeom>
            <a:avLst/>
            <a:gdLst>
              <a:gd name="connsiteX0" fmla="*/ 0 w 9555480"/>
              <a:gd name="connsiteY0" fmla="*/ 0 h 1200329"/>
              <a:gd name="connsiteX1" fmla="*/ 9555480 w 9555480"/>
              <a:gd name="connsiteY1" fmla="*/ 0 h 1200329"/>
              <a:gd name="connsiteX2" fmla="*/ 9555480 w 9555480"/>
              <a:gd name="connsiteY2" fmla="*/ 1200329 h 1200329"/>
              <a:gd name="connsiteX3" fmla="*/ 0 w 9555480"/>
              <a:gd name="connsiteY3" fmla="*/ 1200329 h 1200329"/>
              <a:gd name="connsiteX4" fmla="*/ 0 w 9555480"/>
              <a:gd name="connsiteY4" fmla="*/ 0 h 1200329"/>
              <a:gd name="connsiteX0" fmla="*/ 0 w 9555480"/>
              <a:gd name="connsiteY0" fmla="*/ 0 h 1200329"/>
              <a:gd name="connsiteX1" fmla="*/ 9555480 w 9555480"/>
              <a:gd name="connsiteY1" fmla="*/ 0 h 1200329"/>
              <a:gd name="connsiteX2" fmla="*/ 9540240 w 9555480"/>
              <a:gd name="connsiteY2" fmla="*/ 621209 h 1200329"/>
              <a:gd name="connsiteX3" fmla="*/ 0 w 9555480"/>
              <a:gd name="connsiteY3" fmla="*/ 1200329 h 1200329"/>
              <a:gd name="connsiteX4" fmla="*/ 0 w 9555480"/>
              <a:gd name="connsiteY4" fmla="*/ 0 h 1200329"/>
              <a:gd name="connsiteX0" fmla="*/ 0 w 9555480"/>
              <a:gd name="connsiteY0" fmla="*/ 0 h 1916609"/>
              <a:gd name="connsiteX1" fmla="*/ 9555480 w 9555480"/>
              <a:gd name="connsiteY1" fmla="*/ 0 h 1916609"/>
              <a:gd name="connsiteX2" fmla="*/ 9540240 w 9555480"/>
              <a:gd name="connsiteY2" fmla="*/ 621209 h 1916609"/>
              <a:gd name="connsiteX3" fmla="*/ 152400 w 9555480"/>
              <a:gd name="connsiteY3" fmla="*/ 1916609 h 1916609"/>
              <a:gd name="connsiteX4" fmla="*/ 0 w 9555480"/>
              <a:gd name="connsiteY4" fmla="*/ 0 h 1916609"/>
              <a:gd name="connsiteX0" fmla="*/ 0 w 9555480"/>
              <a:gd name="connsiteY0" fmla="*/ 0 h 1718489"/>
              <a:gd name="connsiteX1" fmla="*/ 9555480 w 9555480"/>
              <a:gd name="connsiteY1" fmla="*/ 0 h 1718489"/>
              <a:gd name="connsiteX2" fmla="*/ 9540240 w 9555480"/>
              <a:gd name="connsiteY2" fmla="*/ 621209 h 1718489"/>
              <a:gd name="connsiteX3" fmla="*/ 167640 w 9555480"/>
              <a:gd name="connsiteY3" fmla="*/ 1718489 h 1718489"/>
              <a:gd name="connsiteX4" fmla="*/ 0 w 9555480"/>
              <a:gd name="connsiteY4" fmla="*/ 0 h 1718489"/>
              <a:gd name="connsiteX0" fmla="*/ 0 w 9555480"/>
              <a:gd name="connsiteY0" fmla="*/ 0 h 2516241"/>
              <a:gd name="connsiteX1" fmla="*/ 9555480 w 9555480"/>
              <a:gd name="connsiteY1" fmla="*/ 0 h 2516241"/>
              <a:gd name="connsiteX2" fmla="*/ 9540240 w 9555480"/>
              <a:gd name="connsiteY2" fmla="*/ 621209 h 2516241"/>
              <a:gd name="connsiteX3" fmla="*/ 398253 w 9555480"/>
              <a:gd name="connsiteY3" fmla="*/ 2516241 h 2516241"/>
              <a:gd name="connsiteX4" fmla="*/ 0 w 9555480"/>
              <a:gd name="connsiteY4" fmla="*/ 0 h 2516241"/>
              <a:gd name="connsiteX0" fmla="*/ 0 w 9555480"/>
              <a:gd name="connsiteY0" fmla="*/ 0 h 3702236"/>
              <a:gd name="connsiteX1" fmla="*/ 9555480 w 9555480"/>
              <a:gd name="connsiteY1" fmla="*/ 0 h 3702236"/>
              <a:gd name="connsiteX2" fmla="*/ 9540240 w 9555480"/>
              <a:gd name="connsiteY2" fmla="*/ 621209 h 3702236"/>
              <a:gd name="connsiteX3" fmla="*/ 35322 w 9555480"/>
              <a:gd name="connsiteY3" fmla="*/ 3702236 h 3702236"/>
              <a:gd name="connsiteX4" fmla="*/ 0 w 9555480"/>
              <a:gd name="connsiteY4" fmla="*/ 0 h 3702236"/>
              <a:gd name="connsiteX0" fmla="*/ 0 w 9626653"/>
              <a:gd name="connsiteY0" fmla="*/ 0 h 3702236"/>
              <a:gd name="connsiteX1" fmla="*/ 9555480 w 9626653"/>
              <a:gd name="connsiteY1" fmla="*/ 0 h 3702236"/>
              <a:gd name="connsiteX2" fmla="*/ 9626653 w 9626653"/>
              <a:gd name="connsiteY2" fmla="*/ 1214206 h 3702236"/>
              <a:gd name="connsiteX3" fmla="*/ 35322 w 9626653"/>
              <a:gd name="connsiteY3" fmla="*/ 3702236 h 3702236"/>
              <a:gd name="connsiteX4" fmla="*/ 0 w 9626653"/>
              <a:gd name="connsiteY4" fmla="*/ 0 h 3702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26653" h="3702236">
                <a:moveTo>
                  <a:pt x="0" y="0"/>
                </a:moveTo>
                <a:lnTo>
                  <a:pt x="9555480" y="0"/>
                </a:lnTo>
                <a:lnTo>
                  <a:pt x="9626653" y="1214206"/>
                </a:lnTo>
                <a:lnTo>
                  <a:pt x="35322" y="370223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TW" sz="2800" b="1" dirty="0"/>
              <a:t>〈</a:t>
            </a:r>
            <a:r>
              <a:rPr lang="zh-TW" altLang="en-US" sz="2800" b="1" dirty="0"/>
              <a:t>過度憂慮影響心理健康 穩住情緒擺脫疫情恐慌</a:t>
            </a:r>
            <a:r>
              <a:rPr lang="en-US" altLang="zh-TW" sz="2800" b="1" dirty="0"/>
              <a:t>〉 (</a:t>
            </a:r>
            <a:r>
              <a:rPr lang="zh-TW" altLang="en-US" sz="2800" b="1" dirty="0"/>
              <a:t>明報，</a:t>
            </a:r>
            <a:r>
              <a:rPr lang="en-US" altLang="zh-TW" sz="2800" b="1" dirty="0"/>
              <a:t>2020-02-03)</a:t>
            </a:r>
            <a:endParaRPr lang="zh-HK" altLang="en-US" sz="28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39A2D6-F6CC-4606-AD2B-B87207989CA7}"/>
              </a:ext>
            </a:extLst>
          </p:cNvPr>
          <p:cNvSpPr txBox="1"/>
          <p:nvPr/>
        </p:nvSpPr>
        <p:spPr>
          <a:xfrm>
            <a:off x="385762" y="4718597"/>
            <a:ext cx="8728531" cy="954107"/>
          </a:xfrm>
          <a:custGeom>
            <a:avLst/>
            <a:gdLst>
              <a:gd name="connsiteX0" fmla="*/ 0 w 9555480"/>
              <a:gd name="connsiteY0" fmla="*/ 0 h 1200329"/>
              <a:gd name="connsiteX1" fmla="*/ 9555480 w 9555480"/>
              <a:gd name="connsiteY1" fmla="*/ 0 h 1200329"/>
              <a:gd name="connsiteX2" fmla="*/ 9555480 w 9555480"/>
              <a:gd name="connsiteY2" fmla="*/ 1200329 h 1200329"/>
              <a:gd name="connsiteX3" fmla="*/ 0 w 9555480"/>
              <a:gd name="connsiteY3" fmla="*/ 1200329 h 1200329"/>
              <a:gd name="connsiteX4" fmla="*/ 0 w 9555480"/>
              <a:gd name="connsiteY4" fmla="*/ 0 h 1200329"/>
              <a:gd name="connsiteX0" fmla="*/ 0 w 9555480"/>
              <a:gd name="connsiteY0" fmla="*/ 0 h 2053769"/>
              <a:gd name="connsiteX1" fmla="*/ 9555480 w 9555480"/>
              <a:gd name="connsiteY1" fmla="*/ 0 h 2053769"/>
              <a:gd name="connsiteX2" fmla="*/ 9555480 w 9555480"/>
              <a:gd name="connsiteY2" fmla="*/ 2053769 h 2053769"/>
              <a:gd name="connsiteX3" fmla="*/ 0 w 9555480"/>
              <a:gd name="connsiteY3" fmla="*/ 1200329 h 2053769"/>
              <a:gd name="connsiteX4" fmla="*/ 0 w 9555480"/>
              <a:gd name="connsiteY4" fmla="*/ 0 h 2053769"/>
              <a:gd name="connsiteX0" fmla="*/ 0 w 9555480"/>
              <a:gd name="connsiteY0" fmla="*/ 0 h 2853390"/>
              <a:gd name="connsiteX1" fmla="*/ 9555480 w 9555480"/>
              <a:gd name="connsiteY1" fmla="*/ 0 h 2853390"/>
              <a:gd name="connsiteX2" fmla="*/ 9523871 w 9555480"/>
              <a:gd name="connsiteY2" fmla="*/ 2853390 h 2853390"/>
              <a:gd name="connsiteX3" fmla="*/ 0 w 9555480"/>
              <a:gd name="connsiteY3" fmla="*/ 1200329 h 2853390"/>
              <a:gd name="connsiteX4" fmla="*/ 0 w 9555480"/>
              <a:gd name="connsiteY4" fmla="*/ 0 h 2853390"/>
              <a:gd name="connsiteX0" fmla="*/ 31609 w 9587089"/>
              <a:gd name="connsiteY0" fmla="*/ 0 h 2853390"/>
              <a:gd name="connsiteX1" fmla="*/ 9587089 w 9587089"/>
              <a:gd name="connsiteY1" fmla="*/ 0 h 2853390"/>
              <a:gd name="connsiteX2" fmla="*/ 9555480 w 9587089"/>
              <a:gd name="connsiteY2" fmla="*/ 2853390 h 2853390"/>
              <a:gd name="connsiteX3" fmla="*/ 0 w 9587089"/>
              <a:gd name="connsiteY3" fmla="*/ 2399762 h 2853390"/>
              <a:gd name="connsiteX4" fmla="*/ 31609 w 9587089"/>
              <a:gd name="connsiteY4" fmla="*/ 0 h 2853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87089" h="2853390">
                <a:moveTo>
                  <a:pt x="31609" y="0"/>
                </a:moveTo>
                <a:lnTo>
                  <a:pt x="9587089" y="0"/>
                </a:lnTo>
                <a:lnTo>
                  <a:pt x="9555480" y="2853390"/>
                </a:lnTo>
                <a:lnTo>
                  <a:pt x="0" y="2399762"/>
                </a:lnTo>
                <a:lnTo>
                  <a:pt x="31609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TW" sz="2800" b="1" dirty="0" smtClean="0"/>
              <a:t>〈</a:t>
            </a:r>
            <a:r>
              <a:rPr lang="zh-TW" altLang="en-US" sz="2800" b="1" dirty="0"/>
              <a:t>政府譴責造謠者</a:t>
            </a:r>
            <a:r>
              <a:rPr lang="en-US" altLang="zh-TW" sz="2800" b="1" dirty="0" smtClean="0"/>
              <a:t>〉 (</a:t>
            </a:r>
            <a:r>
              <a:rPr lang="zh-TW" altLang="en-US" sz="2800" b="1" dirty="0" smtClean="0"/>
              <a:t>香港特別行政區政府新聞公報，</a:t>
            </a:r>
            <a:r>
              <a:rPr lang="en-US" altLang="zh-TW" sz="2800" b="1" dirty="0" smtClean="0"/>
              <a:t>2020-02-05)</a:t>
            </a:r>
            <a:endParaRPr lang="zh-HK" altLang="en-US" sz="2800" b="1" dirty="0"/>
          </a:p>
        </p:txBody>
      </p:sp>
      <p:pic>
        <p:nvPicPr>
          <p:cNvPr id="7" name="Graphic 6" descr="Subtitles RTL">
            <a:extLst>
              <a:ext uri="{FF2B5EF4-FFF2-40B4-BE49-F238E27FC236}">
                <a16:creationId xmlns:a16="http://schemas.microsoft.com/office/drawing/2014/main" id="{8E5029B9-1DD4-4EAB-B088-97C048FEC88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05675" y="29858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707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59F7C-B4D4-4440-92E3-880FAEA2E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382" y="636981"/>
            <a:ext cx="9508788" cy="635347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b="1" dirty="0">
                <a:latin typeface="+mj-ea"/>
              </a:rPr>
              <a:t>教師的心聲</a:t>
            </a:r>
            <a:endParaRPr lang="zh-HK" altLang="en-US" b="1" dirty="0">
              <a:latin typeface="+mj-ea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A66051-6535-4AD6-89A2-760F679A07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9548" y="1633927"/>
            <a:ext cx="8191170" cy="4847869"/>
          </a:xfrm>
        </p:spPr>
        <p:txBody>
          <a:bodyPr>
            <a:normAutofit fontScale="77500" lnSpcReduction="20000"/>
          </a:bodyPr>
          <a:lstStyle/>
          <a:p>
            <a:r>
              <a:rPr lang="zh-TW" altLang="en-US" sz="3200" dirty="0">
                <a:latin typeface="+mn-ea"/>
              </a:rPr>
              <a:t>坊間所流通的資訊甚多，我該如何</a:t>
            </a:r>
            <a:r>
              <a:rPr lang="zh-TW" altLang="en-US" sz="3200" b="1" dirty="0">
                <a:latin typeface="+mn-ea"/>
              </a:rPr>
              <a:t>引導學生尋求真相</a:t>
            </a:r>
            <a:r>
              <a:rPr lang="zh-TW" altLang="en-US" sz="3200" dirty="0">
                <a:latin typeface="+mn-ea"/>
              </a:rPr>
              <a:t>？  </a:t>
            </a:r>
            <a:endParaRPr lang="en-US" altLang="zh-TW" sz="3200" dirty="0">
              <a:latin typeface="+mn-ea"/>
            </a:endParaRPr>
          </a:p>
          <a:p>
            <a:endParaRPr lang="en-US" altLang="zh-TW" sz="3200" dirty="0">
              <a:latin typeface="+mn-ea"/>
            </a:endParaRPr>
          </a:p>
          <a:p>
            <a:r>
              <a:rPr lang="en-US" altLang="zh-HK" sz="3200" dirty="0">
                <a:latin typeface="+mn-ea"/>
              </a:rPr>
              <a:t> </a:t>
            </a:r>
            <a:r>
              <a:rPr lang="zh-TW" altLang="en-US" sz="3200" dirty="0">
                <a:latin typeface="+mn-ea"/>
              </a:rPr>
              <a:t>我希望學生在面對嚴峻疫情的時候，</a:t>
            </a:r>
            <a:r>
              <a:rPr lang="zh-TW" altLang="en-US" sz="3200" b="1" dirty="0">
                <a:latin typeface="+mn-ea"/>
              </a:rPr>
              <a:t>仍可以持守哪些重要的價值觀和態度</a:t>
            </a:r>
            <a:r>
              <a:rPr lang="zh-TW" altLang="en-US" sz="3200" dirty="0">
                <a:latin typeface="+mn-ea"/>
              </a:rPr>
              <a:t>？</a:t>
            </a:r>
            <a:endParaRPr lang="en-US" altLang="zh-TW" sz="3200" dirty="0">
              <a:latin typeface="+mn-ea"/>
            </a:endParaRPr>
          </a:p>
          <a:p>
            <a:endParaRPr lang="en-US" altLang="zh-TW" sz="3200" dirty="0">
              <a:latin typeface="+mn-ea"/>
            </a:endParaRPr>
          </a:p>
          <a:p>
            <a:r>
              <a:rPr lang="en-US" altLang="zh-HK" sz="3200" dirty="0">
                <a:latin typeface="+mn-ea"/>
              </a:rPr>
              <a:t> </a:t>
            </a:r>
            <a:r>
              <a:rPr lang="zh-TW" altLang="en-US" sz="3200" dirty="0">
                <a:latin typeface="+mn-ea"/>
              </a:rPr>
              <a:t>我應如何為學生</a:t>
            </a:r>
            <a:r>
              <a:rPr lang="zh-TW" altLang="en-US" sz="3200" b="1" dirty="0">
                <a:latin typeface="+mn-ea"/>
              </a:rPr>
              <a:t>提供較可信和準確的資訊</a:t>
            </a:r>
            <a:r>
              <a:rPr lang="zh-TW" altLang="en-US" sz="3200" dirty="0">
                <a:latin typeface="+mn-ea"/>
              </a:rPr>
              <a:t>和消息來源？ </a:t>
            </a:r>
            <a:endParaRPr lang="en-US" altLang="zh-TW" sz="3200" dirty="0">
              <a:latin typeface="+mn-ea"/>
            </a:endParaRPr>
          </a:p>
          <a:p>
            <a:endParaRPr lang="en-US" altLang="zh-TW" sz="3200" dirty="0">
              <a:latin typeface="+mn-ea"/>
            </a:endParaRPr>
          </a:p>
          <a:p>
            <a:r>
              <a:rPr lang="en-US" altLang="zh-TW" sz="3200" dirty="0">
                <a:latin typeface="+mn-ea"/>
              </a:rPr>
              <a:t> </a:t>
            </a:r>
            <a:r>
              <a:rPr lang="zh-TW" altLang="en-US" sz="3200" dirty="0">
                <a:latin typeface="+mn-ea"/>
              </a:rPr>
              <a:t>我可以如何</a:t>
            </a:r>
            <a:r>
              <a:rPr lang="zh-TW" altLang="en-US" sz="3200" b="1" dirty="0">
                <a:latin typeface="+mn-ea"/>
              </a:rPr>
              <a:t>保護學生</a:t>
            </a:r>
            <a:r>
              <a:rPr lang="zh-TW" altLang="en-US" sz="3200" dirty="0">
                <a:latin typeface="+mn-ea"/>
              </a:rPr>
              <a:t>免受流言的困擾，並提升他們的明辨性思維與多角度思考的能力？</a:t>
            </a:r>
            <a:endParaRPr lang="en-US" altLang="zh-TW" sz="3200" dirty="0">
              <a:latin typeface="+mn-ea"/>
            </a:endParaRPr>
          </a:p>
          <a:p>
            <a:pPr marL="0" indent="0">
              <a:buNone/>
            </a:pPr>
            <a:r>
              <a:rPr lang="zh-TW" altLang="en-US" sz="3200" dirty="0">
                <a:latin typeface="+mn-ea"/>
              </a:rPr>
              <a:t> </a:t>
            </a:r>
            <a:endParaRPr lang="en-US" altLang="zh-TW" sz="3200" dirty="0">
              <a:latin typeface="+mn-ea"/>
            </a:endParaRPr>
          </a:p>
          <a:p>
            <a:pPr marL="0" indent="0">
              <a:buNone/>
            </a:pPr>
            <a:endParaRPr lang="en-US" altLang="zh-TW" sz="3200" dirty="0">
              <a:latin typeface="+mn-ea"/>
            </a:endParaRPr>
          </a:p>
          <a:p>
            <a:endParaRPr lang="en-US" altLang="zh-TW" sz="3200" dirty="0">
              <a:latin typeface="+mn-ea"/>
            </a:endParaRPr>
          </a:p>
        </p:txBody>
      </p:sp>
      <p:pic>
        <p:nvPicPr>
          <p:cNvPr id="5" name="Graphic 4" descr="Question mark">
            <a:extLst>
              <a:ext uri="{FF2B5EF4-FFF2-40B4-BE49-F238E27FC236}">
                <a16:creationId xmlns:a16="http://schemas.microsoft.com/office/drawing/2014/main" id="{A982F9D1-74E1-4D57-B813-8758468284F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63982" y="357928"/>
            <a:ext cx="914400" cy="914400"/>
          </a:xfrm>
          <a:prstGeom prst="rect">
            <a:avLst/>
          </a:prstGeom>
        </p:spPr>
      </p:pic>
      <p:pic>
        <p:nvPicPr>
          <p:cNvPr id="6" name="Graphic 5" descr="Question mark">
            <a:extLst>
              <a:ext uri="{FF2B5EF4-FFF2-40B4-BE49-F238E27FC236}">
                <a16:creationId xmlns:a16="http://schemas.microsoft.com/office/drawing/2014/main" id="{560A7CB9-729C-4FFD-9EDB-5C046E6BDD3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20576" y="357928"/>
            <a:ext cx="914400" cy="914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5B3F13-7F88-47EA-A2A5-79842ED199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8382" y="5224073"/>
            <a:ext cx="2497566" cy="15093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26821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79CD8-C919-4D1E-9E2F-031871E90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3124" y="408372"/>
            <a:ext cx="7130566" cy="1280890"/>
          </a:xfrm>
        </p:spPr>
        <p:txBody>
          <a:bodyPr/>
          <a:lstStyle/>
          <a:p>
            <a:r>
              <a:rPr lang="zh-TW" altLang="en-US" b="1" dirty="0">
                <a:latin typeface="+mj-ea"/>
              </a:rPr>
              <a:t>簡介</a:t>
            </a:r>
            <a:r>
              <a:rPr lang="en-US" altLang="zh-TW" dirty="0">
                <a:latin typeface="細明體" panose="02020509000000000000" pitchFamily="49" charset="-120"/>
                <a:ea typeface="細明體" panose="02020509000000000000" pitchFamily="49" charset="-120"/>
              </a:rPr>
              <a:t>﹕</a:t>
            </a:r>
            <a:endParaRPr lang="zh-HK" altLang="en-US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AF6E93-6BE2-4324-8A14-F26C309007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u"/>
            </a:pPr>
            <a:r>
              <a:rPr lang="en-US" altLang="zh-HK" dirty="0"/>
              <a:t> </a:t>
            </a:r>
            <a:endParaRPr lang="zh-HK" altLang="en-US" dirty="0"/>
          </a:p>
        </p:txBody>
      </p:sp>
      <p:graphicFrame>
        <p:nvGraphicFramePr>
          <p:cNvPr id="4" name="表格 2">
            <a:extLst>
              <a:ext uri="{FF2B5EF4-FFF2-40B4-BE49-F238E27FC236}">
                <a16:creationId xmlns:a16="http://schemas.microsoft.com/office/drawing/2014/main" id="{690CB932-E958-42AC-B80B-4611CB3A41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6166178"/>
              </p:ext>
            </p:extLst>
          </p:nvPr>
        </p:nvGraphicFramePr>
        <p:xfrm>
          <a:off x="1673124" y="1250513"/>
          <a:ext cx="7130566" cy="435624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4903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402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015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HK" sz="2400" b="1" kern="100" dirty="0"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教學目標</a:t>
                      </a:r>
                      <a:endParaRPr lang="zh-TW" sz="2400" b="1" kern="10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altLang="zh-TW" sz="2000" kern="10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  <a:p>
                      <a:pPr marL="457200" indent="-45720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zh-TW" sz="2000" kern="100" dirty="0"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引導學生</a:t>
                      </a:r>
                      <a:r>
                        <a:rPr lang="zh-TW" altLang="en-US" sz="2000" b="1" kern="100" dirty="0">
                          <a:solidFill>
                            <a:srgbClr val="0070C0"/>
                          </a:solidFill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認識資訊素養的重要性</a:t>
                      </a:r>
                      <a:r>
                        <a:rPr lang="zh-TW" altLang="en-US" sz="2000" kern="100" dirty="0"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，</a:t>
                      </a:r>
                      <a:r>
                        <a:rPr lang="zh-TW" sz="2000" kern="100" dirty="0"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在疫情嚴峻期間</a:t>
                      </a:r>
                      <a:r>
                        <a:rPr lang="zh-TW" altLang="en-US" sz="2000" kern="100" dirty="0"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慎思明辨事實，免受流言的困擾</a:t>
                      </a:r>
                      <a:endParaRPr lang="en-US" altLang="zh-TW" sz="2000" kern="10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  <a:p>
                      <a:pPr marL="457200" indent="-45720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altLang="zh-TW" sz="2000" kern="10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  <a:p>
                      <a:pPr marL="457200" indent="-45720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2000" kern="100" dirty="0"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提示學生</a:t>
                      </a:r>
                      <a:r>
                        <a:rPr lang="zh-TW" altLang="en-US" sz="2000" b="1" kern="100" dirty="0">
                          <a:solidFill>
                            <a:srgbClr val="0070C0"/>
                          </a:solidFill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審慎地分辨各類型訊息</a:t>
                      </a:r>
                      <a:r>
                        <a:rPr lang="en-US" altLang="zh-TW" sz="2000" b="1" kern="100" dirty="0">
                          <a:solidFill>
                            <a:srgbClr val="0070C0"/>
                          </a:solidFill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2000" b="1" kern="100" dirty="0">
                          <a:solidFill>
                            <a:srgbClr val="0070C0"/>
                          </a:solidFill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包括圖片、影片、文字等</a:t>
                      </a:r>
                      <a:r>
                        <a:rPr lang="en-US" altLang="zh-TW" sz="2000" b="1" kern="100" dirty="0">
                          <a:solidFill>
                            <a:srgbClr val="0070C0"/>
                          </a:solidFill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zh-TW" altLang="en-US" sz="2000" b="1" kern="100" dirty="0">
                          <a:solidFill>
                            <a:srgbClr val="0070C0"/>
                          </a:solidFill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的資料來源和可信度</a:t>
                      </a:r>
                      <a:endParaRPr lang="en-US" altLang="zh-TW" sz="2000" b="1" kern="100" dirty="0">
                        <a:solidFill>
                          <a:srgbClr val="0070C0"/>
                        </a:solidFill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  <a:p>
                      <a:pPr marL="457200" indent="-45720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altLang="zh-TW" sz="2000" b="1" kern="100" dirty="0">
                        <a:solidFill>
                          <a:srgbClr val="0070C0"/>
                        </a:solidFill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  <a:p>
                      <a:pPr marL="457200" indent="-45720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2000" kern="100" dirty="0"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鼓勵學生</a:t>
                      </a:r>
                      <a:r>
                        <a:rPr lang="zh-TW" altLang="en-US" sz="2000" b="1" kern="100" dirty="0">
                          <a:solidFill>
                            <a:srgbClr val="0070C0"/>
                          </a:solidFill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留意來自政府及具權威和公信力人士的資訊</a:t>
                      </a:r>
                      <a:r>
                        <a:rPr lang="zh-TW" altLang="en-US" sz="2000" kern="100" dirty="0"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，尋求可信及真實的訊息</a:t>
                      </a:r>
                      <a:endParaRPr lang="en-US" altLang="zh-TW" sz="2000" kern="10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46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價值觀</a:t>
                      </a:r>
                      <a:r>
                        <a:rPr lang="en-US" sz="2400" b="1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 / </a:t>
                      </a:r>
                      <a:r>
                        <a:rPr lang="zh-TW" sz="2400" b="1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態度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2000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尊重證據、</a:t>
                      </a:r>
                      <a:r>
                        <a:rPr lang="zh-TW" sz="2000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尊重他人</a:t>
                      </a:r>
                      <a:r>
                        <a:rPr lang="zh-HK" sz="2000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zh-TW" sz="2000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責任感</a:t>
                      </a:r>
                      <a:r>
                        <a:rPr lang="zh-HK" sz="2000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zh-TW" sz="2000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關愛</a:t>
                      </a:r>
                      <a:r>
                        <a:rPr lang="zh-TW" altLang="en-US" sz="2000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、誠信、圑結、合作、資訊素養</a:t>
                      </a:r>
                      <a:endParaRPr lang="zh-TW" sz="2000" b="1" kern="1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0752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23621-77EE-4168-AEE4-147E71C166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4352" y="566024"/>
            <a:ext cx="8455296" cy="1907353"/>
          </a:xfrm>
        </p:spPr>
        <p:txBody>
          <a:bodyPr>
            <a:noAutofit/>
          </a:bodyPr>
          <a:lstStyle/>
          <a:p>
            <a:r>
              <a:rPr lang="zh-TW" altLang="en-US" sz="4000" b="1" dirty="0">
                <a:latin typeface="+mj-ea"/>
              </a:rPr>
              <a:t>「資訊素養」</a:t>
            </a:r>
            <a:r>
              <a:rPr lang="en-US" altLang="zh-TW" sz="4000" b="1" dirty="0">
                <a:latin typeface="+mj-ea"/>
              </a:rPr>
              <a:t>(Information Literacy)</a:t>
            </a:r>
            <a:endParaRPr lang="zh-HK" altLang="en-US" sz="4000" b="1" dirty="0">
              <a:latin typeface="+mj-ea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EE2A5D-1146-4EAE-8A7F-F4B459CF9B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2581" y="2697120"/>
            <a:ext cx="4849443" cy="33953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25528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B2B01-C4CA-43D3-8C0E-7204A153B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3540" y="576630"/>
            <a:ext cx="8911687" cy="1280890"/>
          </a:xfrm>
        </p:spPr>
        <p:txBody>
          <a:bodyPr/>
          <a:lstStyle/>
          <a:p>
            <a:r>
              <a:rPr lang="zh-TW" altLang="en-US" b="1" dirty="0"/>
              <a:t>教育局</a:t>
            </a:r>
            <a:r>
              <a:rPr lang="zh-TW" altLang="zh-HK" b="1" dirty="0"/>
              <a:t>《香港學生資訊素養》</a:t>
            </a:r>
            <a:endParaRPr lang="zh-HK" alt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2BFC81-5DCF-4AB8-8921-A2BF8B88E2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0471" y="1348375"/>
            <a:ext cx="7828914" cy="4138025"/>
          </a:xfrm>
        </p:spPr>
        <p:txBody>
          <a:bodyPr>
            <a:normAutofit fontScale="92500" lnSpcReduction="10000"/>
          </a:bodyPr>
          <a:lstStyle/>
          <a:p>
            <a:r>
              <a:rPr lang="zh-TW" altLang="zh-HK" sz="2800" dirty="0"/>
              <a:t>制定《香港學生資訊素養》旨在協助學校了解如何發展學生的知識、技能及態度，讓他們在不同的學習階段中懂得如何使用資訊及資訊科技</a:t>
            </a:r>
            <a:endParaRPr lang="en-US" altLang="zh-TW" sz="2800" dirty="0"/>
          </a:p>
          <a:p>
            <a:endParaRPr lang="en-US" altLang="zh-TW" sz="2800" dirty="0"/>
          </a:p>
          <a:p>
            <a:pPr>
              <a:buFont typeface="Wingdings" panose="05000000000000000000" pitchFamily="2" charset="2"/>
              <a:buChar char="l"/>
            </a:pPr>
            <a:r>
              <a:rPr lang="zh-TW" altLang="zh-HK" sz="2800" dirty="0"/>
              <a:t>辨識對資訊的需要；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zh-TW" altLang="zh-HK" sz="2800" dirty="0"/>
              <a:t>尋找、評鑑、提取、整理和表達訊息；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zh-TW" altLang="zh-HK" sz="2800" dirty="0"/>
              <a:t>創造新的意念；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zh-TW" altLang="zh-HK" sz="2800" dirty="0"/>
              <a:t>應付資訊世界的變化；及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zh-TW" altLang="zh-HK" sz="2800" dirty="0"/>
              <a:t>避免作出缺德的行為，如網絡欺凌和侵犯知識產權。</a:t>
            </a:r>
          </a:p>
          <a:p>
            <a:endParaRPr lang="zh-TW" altLang="zh-HK" dirty="0"/>
          </a:p>
          <a:p>
            <a:endParaRPr lang="zh-HK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6C1D1D-24EC-4C15-9406-B5394A63FC27}"/>
              </a:ext>
            </a:extLst>
          </p:cNvPr>
          <p:cNvSpPr txBox="1"/>
          <p:nvPr/>
        </p:nvSpPr>
        <p:spPr>
          <a:xfrm>
            <a:off x="1393540" y="5865871"/>
            <a:ext cx="75055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/>
              <a:t>資料來源</a:t>
            </a:r>
            <a:r>
              <a:rPr lang="en-US" altLang="zh-TW" sz="1600" dirty="0"/>
              <a:t>﹕</a:t>
            </a:r>
            <a:r>
              <a:rPr lang="zh-TW" altLang="en-US" sz="1600" dirty="0"/>
              <a:t>教育局香港學生資訊素養 </a:t>
            </a:r>
            <a:r>
              <a:rPr lang="en-US" altLang="zh-HK" sz="1600" dirty="0">
                <a:hlinkClick r:id="rId2"/>
              </a:rPr>
              <a:t>https://www.edb.gov.hk/tc/edu-system/primary-secondary/applicable-to-primary-secondary/it-in-edu/information-literacy/il-document.html</a:t>
            </a:r>
            <a:endParaRPr lang="zh-HK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164545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A6D7D-90E0-4744-B3FF-756243766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783" y="0"/>
            <a:ext cx="10534578" cy="1450757"/>
          </a:xfrm>
        </p:spPr>
        <p:txBody>
          <a:bodyPr>
            <a:normAutofit/>
          </a:bodyPr>
          <a:lstStyle/>
          <a:p>
            <a:r>
              <a:rPr lang="zh-TW" altLang="zh-HK" b="1" dirty="0"/>
              <a:t>《香港學生資訊素養》</a:t>
            </a:r>
            <a:r>
              <a:rPr lang="zh-TW" altLang="en-US" b="1" dirty="0"/>
              <a:t>包括了哪些範疇？</a:t>
            </a:r>
            <a:endParaRPr lang="zh-HK" altLang="en-US" b="1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86EC65A-9B9E-4899-AD93-769C852B6E5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980620"/>
              </p:ext>
            </p:extLst>
          </p:nvPr>
        </p:nvGraphicFramePr>
        <p:xfrm>
          <a:off x="-442710" y="725378"/>
          <a:ext cx="10713115" cy="51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D611CD47-3008-4EDE-AC31-BC5D12364CF3}"/>
              </a:ext>
            </a:extLst>
          </p:cNvPr>
          <p:cNvSpPr/>
          <p:nvPr/>
        </p:nvSpPr>
        <p:spPr>
          <a:xfrm>
            <a:off x="1086431" y="6027003"/>
            <a:ext cx="89591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600" dirty="0"/>
              <a:t>資料來源</a:t>
            </a:r>
            <a:r>
              <a:rPr lang="en-US" altLang="zh-TW" sz="1600" dirty="0"/>
              <a:t>﹕</a:t>
            </a:r>
            <a:r>
              <a:rPr lang="zh-TW" altLang="en-US" sz="1600" dirty="0"/>
              <a:t>教育局香港學生資訊素養 </a:t>
            </a:r>
            <a:r>
              <a:rPr lang="en-US" altLang="zh-HK" sz="1600" dirty="0">
                <a:hlinkClick r:id="rId7"/>
              </a:rPr>
              <a:t>https://www.edb.gov.hk/tc/edu-system/primary-secondary/applicable-to-primary-secondary/it-in-edu/information-literacy/il-document.html</a:t>
            </a:r>
            <a:endParaRPr lang="zh-HK" altLang="en-US" sz="1600" dirty="0"/>
          </a:p>
        </p:txBody>
      </p:sp>
    </p:spTree>
    <p:extLst>
      <p:ext uri="{BB962C8B-B14F-4D97-AF65-F5344CB8AC3E}">
        <p14:creationId xmlns:p14="http://schemas.microsoft.com/office/powerpoint/2010/main" val="6020647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FE07752-4889-4D13-98BF-EDEE766553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5213" y="2080622"/>
            <a:ext cx="8915399" cy="2262781"/>
          </a:xfrm>
        </p:spPr>
        <p:txBody>
          <a:bodyPr/>
          <a:lstStyle/>
          <a:p>
            <a:r>
              <a:rPr lang="zh-TW" altLang="en-US" b="1" dirty="0"/>
              <a:t>建議學與教活動</a:t>
            </a:r>
            <a:endParaRPr lang="zh-HK" altLang="en-US" b="1" dirty="0"/>
          </a:p>
        </p:txBody>
      </p:sp>
      <p:pic>
        <p:nvPicPr>
          <p:cNvPr id="3" name="Graphic 2" descr="Deciduous tree">
            <a:extLst>
              <a:ext uri="{FF2B5EF4-FFF2-40B4-BE49-F238E27FC236}">
                <a16:creationId xmlns:a16="http://schemas.microsoft.com/office/drawing/2014/main" id="{BA560930-AC89-4D74-958A-303247AA3E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11334" y="2743203"/>
            <a:ext cx="16002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1282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3A596-B210-4463-9C99-CC9ACA954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305" y="400926"/>
            <a:ext cx="8911687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b="1" dirty="0"/>
              <a:t>建議學與教活動</a:t>
            </a:r>
            <a:r>
              <a:rPr lang="en-US" altLang="zh-TW" b="1" dirty="0"/>
              <a:t>﹕</a:t>
            </a:r>
            <a:br>
              <a:rPr lang="en-US" altLang="zh-TW" b="1" dirty="0"/>
            </a:br>
            <a:r>
              <a:rPr lang="en-US" altLang="zh-TW" b="1" dirty="0"/>
              <a:t/>
            </a:r>
            <a:br>
              <a:rPr lang="en-US" altLang="zh-TW" b="1" dirty="0"/>
            </a:br>
            <a:r>
              <a:rPr lang="zh-TW" altLang="en-US" b="1" dirty="0"/>
              <a:t>「這些資訊我應該轉發嗎？」</a:t>
            </a:r>
            <a:r>
              <a:rPr lang="en-US" altLang="zh-TW" b="1" dirty="0"/>
              <a:t/>
            </a:r>
            <a:br>
              <a:rPr lang="en-US" altLang="zh-TW" b="1" dirty="0"/>
            </a:br>
            <a:endParaRPr lang="zh-HK" alt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1E9125-296F-468F-8A9F-8DFC756BFA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3078" y="2477866"/>
            <a:ext cx="8360922" cy="4776105"/>
          </a:xfrm>
        </p:spPr>
        <p:txBody>
          <a:bodyPr>
            <a:normAutofit/>
          </a:bodyPr>
          <a:lstStyle/>
          <a:p>
            <a:r>
              <a:rPr lang="zh-TW" altLang="en-US" sz="2400" dirty="0"/>
              <a:t>請學生選取最近透過從通訊群組</a:t>
            </a:r>
            <a:r>
              <a:rPr lang="en-US" altLang="zh-TW" sz="2400" dirty="0"/>
              <a:t>/</a:t>
            </a:r>
            <a:r>
              <a:rPr lang="zh-TW" altLang="en-US" sz="2400" dirty="0"/>
              <a:t>網上平台收到的任何一則有關</a:t>
            </a:r>
            <a:r>
              <a:rPr lang="zh-TW" altLang="en-US" sz="2400" dirty="0" smtClean="0"/>
              <a:t>「</a:t>
            </a:r>
            <a:r>
              <a:rPr lang="en-US" altLang="zh-HK" sz="2400" dirty="0"/>
              <a:t>2019</a:t>
            </a:r>
            <a:r>
              <a:rPr lang="zh-HK" altLang="en-US" sz="2400" dirty="0"/>
              <a:t>冠狀病毒病</a:t>
            </a:r>
            <a:r>
              <a:rPr lang="zh-TW" altLang="en-US" sz="2400" dirty="0" smtClean="0"/>
              <a:t>」</a:t>
            </a:r>
            <a:r>
              <a:rPr lang="zh-TW" altLang="en-US" sz="2400" dirty="0"/>
              <a:t>的訊息</a:t>
            </a:r>
            <a:endParaRPr lang="en-US" altLang="zh-TW" sz="2400" dirty="0"/>
          </a:p>
          <a:p>
            <a:endParaRPr lang="en-US" altLang="zh-TW" sz="2400" dirty="0"/>
          </a:p>
          <a:p>
            <a:r>
              <a:rPr lang="zh-TW" altLang="en-US" sz="2400" dirty="0"/>
              <a:t>參考建議清單</a:t>
            </a:r>
            <a:r>
              <a:rPr lang="en-US" altLang="zh-TW" sz="2400" dirty="0"/>
              <a:t>(Checklist)</a:t>
            </a:r>
            <a:r>
              <a:rPr lang="zh-TW" altLang="en-US" sz="2400" dirty="0"/>
              <a:t>，反思訊息的內容、資料來源，查證內容的真偽，避免盲目轉發失實的資訊</a:t>
            </a:r>
            <a:endParaRPr lang="en-US" altLang="zh-TW" sz="2400" dirty="0"/>
          </a:p>
          <a:p>
            <a:endParaRPr lang="en-US" altLang="zh-TW" sz="2400" dirty="0"/>
          </a:p>
          <a:p>
            <a:r>
              <a:rPr lang="zh-TW" altLang="en-US" sz="2400" dirty="0"/>
              <a:t> 教師可參考建議回饋，引導學生慎思明辨訊息</a:t>
            </a:r>
            <a:endParaRPr lang="en-US" altLang="zh-TW" sz="1400" dirty="0"/>
          </a:p>
        </p:txBody>
      </p:sp>
    </p:spTree>
    <p:extLst>
      <p:ext uri="{BB962C8B-B14F-4D97-AF65-F5344CB8AC3E}">
        <p14:creationId xmlns:p14="http://schemas.microsoft.com/office/powerpoint/2010/main" val="3567795887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0</TotalTime>
  <Words>1221</Words>
  <Application>Microsoft Office PowerPoint</Application>
  <PresentationFormat>如螢幕大小 (4:3)</PresentationFormat>
  <Paragraphs>124</Paragraphs>
  <Slides>18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7" baseType="lpstr">
      <vt:lpstr>Abadi Extra Light</vt:lpstr>
      <vt:lpstr>細明體</vt:lpstr>
      <vt:lpstr>微軟正黑體</vt:lpstr>
      <vt:lpstr>Arial</vt:lpstr>
      <vt:lpstr>Century Gothic</vt:lpstr>
      <vt:lpstr>Times New Roman</vt:lpstr>
      <vt:lpstr>Wingdings</vt:lpstr>
      <vt:lpstr>Wingdings 3</vt:lpstr>
      <vt:lpstr>Wisp</vt:lpstr>
      <vt:lpstr> 2019冠狀病毒病 (COVID-19)﹕ 「眾說紛紜，孰真孰假？」</vt:lpstr>
      <vt:lpstr>近日有關疫情資訊泛濫的報導 </vt:lpstr>
      <vt:lpstr>教師的心聲</vt:lpstr>
      <vt:lpstr>簡介﹕</vt:lpstr>
      <vt:lpstr>「資訊素養」(Information Literacy)</vt:lpstr>
      <vt:lpstr>教育局《香港學生資訊素養》</vt:lpstr>
      <vt:lpstr>《香港學生資訊素養》包括了哪些範疇？</vt:lpstr>
      <vt:lpstr>建議學與教活動</vt:lpstr>
      <vt:lpstr>建議學與教活動﹕  「這些資訊我應該轉發嗎？」 </vt:lpstr>
      <vt:lpstr>示例﹕請仔細閱讀以下訊息示例的內容</vt:lpstr>
      <vt:lpstr>PowerPoint 簡報</vt:lpstr>
      <vt:lpstr>建議回饋</vt:lpstr>
      <vt:lpstr>PowerPoint 簡報</vt:lpstr>
      <vt:lpstr>PowerPoint 簡報</vt:lpstr>
      <vt:lpstr>參考政府網站﹕ 有關政府澄清防疫措施不會影響兩地貨運， 食品供應正常充足。</vt:lpstr>
      <vt:lpstr>PowerPoint 簡報</vt:lpstr>
      <vt:lpstr>建議參考資源</vt:lpstr>
      <vt:lpstr>總結 ﹕同心抗疫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2020-02-08T12:06:57Z</dcterms:created>
  <dcterms:modified xsi:type="dcterms:W3CDTF">2020-02-24T02:32:56Z</dcterms:modified>
</cp:coreProperties>
</file>